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97"/>
  </p:notesMasterIdLst>
  <p:sldIdLst>
    <p:sldId id="256" r:id="rId2"/>
    <p:sldId id="491" r:id="rId3"/>
    <p:sldId id="406" r:id="rId4"/>
    <p:sldId id="407" r:id="rId5"/>
    <p:sldId id="331" r:id="rId6"/>
    <p:sldId id="295" r:id="rId7"/>
    <p:sldId id="296" r:id="rId8"/>
    <p:sldId id="297" r:id="rId9"/>
    <p:sldId id="298" r:id="rId10"/>
    <p:sldId id="300" r:id="rId11"/>
    <p:sldId id="301" r:id="rId12"/>
    <p:sldId id="302" r:id="rId13"/>
    <p:sldId id="303" r:id="rId14"/>
    <p:sldId id="304" r:id="rId15"/>
    <p:sldId id="306" r:id="rId16"/>
    <p:sldId id="464" r:id="rId17"/>
    <p:sldId id="465" r:id="rId18"/>
    <p:sldId id="305" r:id="rId19"/>
    <p:sldId id="332" r:id="rId20"/>
    <p:sldId id="333" r:id="rId21"/>
    <p:sldId id="356" r:id="rId22"/>
    <p:sldId id="334" r:id="rId23"/>
    <p:sldId id="405" r:id="rId24"/>
    <p:sldId id="335" r:id="rId25"/>
    <p:sldId id="338" r:id="rId26"/>
    <p:sldId id="339" r:id="rId27"/>
    <p:sldId id="340" r:id="rId28"/>
    <p:sldId id="307" r:id="rId29"/>
    <p:sldId id="308" r:id="rId30"/>
    <p:sldId id="309" r:id="rId31"/>
    <p:sldId id="310" r:id="rId32"/>
    <p:sldId id="343" r:id="rId33"/>
    <p:sldId id="346" r:id="rId34"/>
    <p:sldId id="409" r:id="rId35"/>
    <p:sldId id="412" r:id="rId36"/>
    <p:sldId id="415" r:id="rId37"/>
    <p:sldId id="417" r:id="rId38"/>
    <p:sldId id="422" r:id="rId39"/>
    <p:sldId id="423" r:id="rId40"/>
    <p:sldId id="425" r:id="rId41"/>
    <p:sldId id="428" r:id="rId42"/>
    <p:sldId id="347" r:id="rId43"/>
    <p:sldId id="349" r:id="rId44"/>
    <p:sldId id="490" r:id="rId45"/>
    <p:sldId id="318" r:id="rId46"/>
    <p:sldId id="324" r:id="rId47"/>
    <p:sldId id="351" r:id="rId48"/>
    <p:sldId id="492" r:id="rId49"/>
    <p:sldId id="493" r:id="rId50"/>
    <p:sldId id="315" r:id="rId51"/>
    <p:sldId id="466" r:id="rId52"/>
    <p:sldId id="467" r:id="rId53"/>
    <p:sldId id="468" r:id="rId54"/>
    <p:sldId id="469" r:id="rId55"/>
    <p:sldId id="470" r:id="rId56"/>
    <p:sldId id="471" r:id="rId57"/>
    <p:sldId id="472" r:id="rId58"/>
    <p:sldId id="494" r:id="rId59"/>
    <p:sldId id="473" r:id="rId60"/>
    <p:sldId id="474" r:id="rId61"/>
    <p:sldId id="475" r:id="rId62"/>
    <p:sldId id="476" r:id="rId63"/>
    <p:sldId id="495" r:id="rId64"/>
    <p:sldId id="496" r:id="rId65"/>
    <p:sldId id="498" r:id="rId66"/>
    <p:sldId id="477" r:id="rId67"/>
    <p:sldId id="499" r:id="rId68"/>
    <p:sldId id="478" r:id="rId69"/>
    <p:sldId id="479" r:id="rId70"/>
    <p:sldId id="500" r:id="rId71"/>
    <p:sldId id="501" r:id="rId72"/>
    <p:sldId id="480" r:id="rId73"/>
    <p:sldId id="481" r:id="rId74"/>
    <p:sldId id="482" r:id="rId75"/>
    <p:sldId id="483" r:id="rId76"/>
    <p:sldId id="484" r:id="rId77"/>
    <p:sldId id="485" r:id="rId78"/>
    <p:sldId id="487" r:id="rId79"/>
    <p:sldId id="488" r:id="rId80"/>
    <p:sldId id="502" r:id="rId81"/>
    <p:sldId id="489" r:id="rId82"/>
    <p:sldId id="506" r:id="rId83"/>
    <p:sldId id="508" r:id="rId84"/>
    <p:sldId id="507" r:id="rId85"/>
    <p:sldId id="510" r:id="rId86"/>
    <p:sldId id="514" r:id="rId87"/>
    <p:sldId id="511" r:id="rId88"/>
    <p:sldId id="512" r:id="rId89"/>
    <p:sldId id="513" r:id="rId90"/>
    <p:sldId id="515" r:id="rId91"/>
    <p:sldId id="519" r:id="rId92"/>
    <p:sldId id="520" r:id="rId93"/>
    <p:sldId id="521" r:id="rId94"/>
    <p:sldId id="523" r:id="rId95"/>
    <p:sldId id="522" r:id="rId9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684" autoAdjust="0"/>
  </p:normalViewPr>
  <p:slideViewPr>
    <p:cSldViewPr>
      <p:cViewPr>
        <p:scale>
          <a:sx n="77" d="100"/>
          <a:sy n="77" d="100"/>
        </p:scale>
        <p:origin x="-11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7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FA1E7-4E99-49C0-A3D3-651BF62BDB1F}" type="doc">
      <dgm:prSet loTypeId="urn:microsoft.com/office/officeart/2005/8/layout/arrow2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74825F91-31C9-4455-AC7F-30567077A774}">
      <dgm:prSet custT="1"/>
      <dgm:spPr/>
      <dgm:t>
        <a:bodyPr/>
        <a:lstStyle/>
        <a:p>
          <a:pPr algn="just" rtl="0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Vizyon yöneticinin yeniliğe , orijinalliğe ve yaratıcılığa açıklığının, başka insanların görüşlerinden ve katkılarından ilham alma derecesinin bir göstergesidir. 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30735C59-7933-456A-978A-006EB7039DC3}" type="parTrans" cxnId="{3ED5D5F6-5444-41F4-B3FB-F73D856E6CB0}">
      <dgm:prSet/>
      <dgm:spPr/>
      <dgm:t>
        <a:bodyPr/>
        <a:lstStyle/>
        <a:p>
          <a:endParaRPr lang="tr-TR"/>
        </a:p>
      </dgm:t>
    </dgm:pt>
    <dgm:pt modelId="{1C5C6D26-4DD4-478A-B2F0-FACD65298E03}" type="sibTrans" cxnId="{3ED5D5F6-5444-41F4-B3FB-F73D856E6CB0}">
      <dgm:prSet/>
      <dgm:spPr/>
      <dgm:t>
        <a:bodyPr/>
        <a:lstStyle/>
        <a:p>
          <a:endParaRPr lang="tr-TR"/>
        </a:p>
      </dgm:t>
    </dgm:pt>
    <dgm:pt modelId="{366FE20A-72FE-487B-A33F-DD7CC9ED6DFB}">
      <dgm:prSet custT="1"/>
      <dgm:spPr/>
      <dgm:t>
        <a:bodyPr/>
        <a:lstStyle/>
        <a:p>
          <a:pPr rtl="0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Vizyon strateji olmadan sınanmamış düşünceler ve ham hayallerdir.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ABBD161-13FA-40B7-9080-9EDB8985C18C}" type="parTrans" cxnId="{EA90C6E2-B6DF-4E6D-92BB-018E0B4B73C9}">
      <dgm:prSet/>
      <dgm:spPr/>
      <dgm:t>
        <a:bodyPr/>
        <a:lstStyle/>
        <a:p>
          <a:endParaRPr lang="tr-TR"/>
        </a:p>
      </dgm:t>
    </dgm:pt>
    <dgm:pt modelId="{F415D206-008B-442A-94F7-6308CAE50D6D}" type="sibTrans" cxnId="{EA90C6E2-B6DF-4E6D-92BB-018E0B4B73C9}">
      <dgm:prSet/>
      <dgm:spPr/>
      <dgm:t>
        <a:bodyPr/>
        <a:lstStyle/>
        <a:p>
          <a:endParaRPr lang="tr-TR"/>
        </a:p>
      </dgm:t>
    </dgm:pt>
    <dgm:pt modelId="{59165A43-83E7-47D7-8281-F709B6194423}" type="pres">
      <dgm:prSet presAssocID="{DADFA1E7-4E99-49C0-A3D3-651BF62BDB1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63A056-BA67-4A71-8A84-ECE2E6314585}" type="pres">
      <dgm:prSet presAssocID="{DADFA1E7-4E99-49C0-A3D3-651BF62BDB1F}" presName="arrow" presStyleLbl="bgShp" presStyleIdx="0" presStyleCnt="1" custScaleX="105657"/>
      <dgm:spPr/>
      <dgm:t>
        <a:bodyPr/>
        <a:lstStyle/>
        <a:p>
          <a:endParaRPr lang="tr-TR"/>
        </a:p>
      </dgm:t>
    </dgm:pt>
    <dgm:pt modelId="{42EB6A4D-01CA-443C-B036-76AA39BC9037}" type="pres">
      <dgm:prSet presAssocID="{DADFA1E7-4E99-49C0-A3D3-651BF62BDB1F}" presName="arrowDiagram2" presStyleCnt="0"/>
      <dgm:spPr/>
      <dgm:t>
        <a:bodyPr/>
        <a:lstStyle/>
        <a:p>
          <a:endParaRPr lang="tr-TR"/>
        </a:p>
      </dgm:t>
    </dgm:pt>
    <dgm:pt modelId="{BBBB654F-D3BD-4AAD-A1C2-CA84ACFD3377}" type="pres">
      <dgm:prSet presAssocID="{74825F91-31C9-4455-AC7F-30567077A774}" presName="bullet2a" presStyleLbl="node1" presStyleIdx="0" presStyleCnt="2" custLinFactX="-100000" custLinFactY="67262" custLinFactNeighborX="-146163" custLinFactNeighborY="100000"/>
      <dgm:spPr/>
      <dgm:t>
        <a:bodyPr/>
        <a:lstStyle/>
        <a:p>
          <a:endParaRPr lang="tr-TR"/>
        </a:p>
      </dgm:t>
    </dgm:pt>
    <dgm:pt modelId="{260F7DAD-1425-4108-A578-36B2D024B999}" type="pres">
      <dgm:prSet presAssocID="{74825F91-31C9-4455-AC7F-30567077A774}" presName="textBox2a" presStyleLbl="revTx" presStyleIdx="0" presStyleCnt="2" custScaleX="249556" custScaleY="39694" custLinFactNeighborX="50217" custLinFactNeighborY="-68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C00B96-3D13-46D0-AA04-56B26C28C4A7}" type="pres">
      <dgm:prSet presAssocID="{366FE20A-72FE-487B-A33F-DD7CC9ED6DFB}" presName="bullet2b" presStyleLbl="node1" presStyleIdx="1" presStyleCnt="2" custLinFactX="-14575" custLinFactNeighborX="-100000" custLinFactNeighborY="49961"/>
      <dgm:spPr/>
      <dgm:t>
        <a:bodyPr/>
        <a:lstStyle/>
        <a:p>
          <a:endParaRPr lang="tr-TR"/>
        </a:p>
      </dgm:t>
    </dgm:pt>
    <dgm:pt modelId="{CAB57407-FCB0-4904-A6C9-FB589A3B6D91}" type="pres">
      <dgm:prSet presAssocID="{366FE20A-72FE-487B-A33F-DD7CC9ED6DFB}" presName="textBox2b" presStyleLbl="revTx" presStyleIdx="1" presStyleCnt="2" custScaleX="161227" custScaleY="27206" custLinFactNeighborX="9155" custLinFactNeighborY="-245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A90C6E2-B6DF-4E6D-92BB-018E0B4B73C9}" srcId="{DADFA1E7-4E99-49C0-A3D3-651BF62BDB1F}" destId="{366FE20A-72FE-487B-A33F-DD7CC9ED6DFB}" srcOrd="1" destOrd="0" parTransId="{AABBD161-13FA-40B7-9080-9EDB8985C18C}" sibTransId="{F415D206-008B-442A-94F7-6308CAE50D6D}"/>
    <dgm:cxn modelId="{3ED5D5F6-5444-41F4-B3FB-F73D856E6CB0}" srcId="{DADFA1E7-4E99-49C0-A3D3-651BF62BDB1F}" destId="{74825F91-31C9-4455-AC7F-30567077A774}" srcOrd="0" destOrd="0" parTransId="{30735C59-7933-456A-978A-006EB7039DC3}" sibTransId="{1C5C6D26-4DD4-478A-B2F0-FACD65298E03}"/>
    <dgm:cxn modelId="{37E60351-7501-4371-91ED-B8A66AC1BC85}" type="presOf" srcId="{DADFA1E7-4E99-49C0-A3D3-651BF62BDB1F}" destId="{59165A43-83E7-47D7-8281-F709B6194423}" srcOrd="0" destOrd="0" presId="urn:microsoft.com/office/officeart/2005/8/layout/arrow2"/>
    <dgm:cxn modelId="{64199F2E-9984-481A-8A77-EC36E059D9D7}" type="presOf" srcId="{74825F91-31C9-4455-AC7F-30567077A774}" destId="{260F7DAD-1425-4108-A578-36B2D024B999}" srcOrd="0" destOrd="0" presId="urn:microsoft.com/office/officeart/2005/8/layout/arrow2"/>
    <dgm:cxn modelId="{E74712AA-7F6A-4B13-B20E-E355A8166F84}" type="presOf" srcId="{366FE20A-72FE-487B-A33F-DD7CC9ED6DFB}" destId="{CAB57407-FCB0-4904-A6C9-FB589A3B6D91}" srcOrd="0" destOrd="0" presId="urn:microsoft.com/office/officeart/2005/8/layout/arrow2"/>
    <dgm:cxn modelId="{1B2E890B-627E-4F33-9083-82A4142232D5}" type="presParOf" srcId="{59165A43-83E7-47D7-8281-F709B6194423}" destId="{2963A056-BA67-4A71-8A84-ECE2E6314585}" srcOrd="0" destOrd="0" presId="urn:microsoft.com/office/officeart/2005/8/layout/arrow2"/>
    <dgm:cxn modelId="{E29FE235-1A89-4EAD-A440-5F24F1E6ACCA}" type="presParOf" srcId="{59165A43-83E7-47D7-8281-F709B6194423}" destId="{42EB6A4D-01CA-443C-B036-76AA39BC9037}" srcOrd="1" destOrd="0" presId="urn:microsoft.com/office/officeart/2005/8/layout/arrow2"/>
    <dgm:cxn modelId="{43AD62FE-D9B6-4B82-835D-580B8642E511}" type="presParOf" srcId="{42EB6A4D-01CA-443C-B036-76AA39BC9037}" destId="{BBBB654F-D3BD-4AAD-A1C2-CA84ACFD3377}" srcOrd="0" destOrd="0" presId="urn:microsoft.com/office/officeart/2005/8/layout/arrow2"/>
    <dgm:cxn modelId="{F7EC09AC-6A1F-4BFB-8F8B-D6E855631285}" type="presParOf" srcId="{42EB6A4D-01CA-443C-B036-76AA39BC9037}" destId="{260F7DAD-1425-4108-A578-36B2D024B999}" srcOrd="1" destOrd="0" presId="urn:microsoft.com/office/officeart/2005/8/layout/arrow2"/>
    <dgm:cxn modelId="{0647574A-635D-4973-9841-F3557747D2E6}" type="presParOf" srcId="{42EB6A4D-01CA-443C-B036-76AA39BC9037}" destId="{96C00B96-3D13-46D0-AA04-56B26C28C4A7}" srcOrd="2" destOrd="0" presId="urn:microsoft.com/office/officeart/2005/8/layout/arrow2"/>
    <dgm:cxn modelId="{140FAAED-EFBB-4E84-B4C8-5592CA03160E}" type="presParOf" srcId="{42EB6A4D-01CA-443C-B036-76AA39BC9037}" destId="{CAB57407-FCB0-4904-A6C9-FB589A3B6D91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89412-FF0E-4BDF-8E15-8A29024CF764}" type="doc">
      <dgm:prSet loTypeId="urn:microsoft.com/office/officeart/2005/8/layout/vList3#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989238F1-89E8-4D27-9FDA-32DCD8F4FDE1}">
      <dgm:prSet/>
      <dgm:spPr/>
      <dgm:t>
        <a:bodyPr/>
        <a:lstStyle/>
        <a:p>
          <a:pPr algn="ctr"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Yönetici ve </a:t>
          </a:r>
          <a:r>
            <a:rPr lang="tr-TR" dirty="0" err="1" smtClean="0">
              <a:latin typeface="Times New Roman" pitchFamily="18" charset="0"/>
              <a:cs typeface="Times New Roman" pitchFamily="18" charset="0"/>
            </a:rPr>
            <a:t>stratejistlerin</a:t>
          </a:r>
          <a:r>
            <a:rPr lang="tr-TR" dirty="0" smtClean="0">
              <a:latin typeface="Times New Roman" pitchFamily="18" charset="0"/>
              <a:cs typeface="Times New Roman" pitchFamily="18" charset="0"/>
            </a:rPr>
            <a:t> yaratıcılık, yenilikçilik, riski göze alma, katılımcı ve paylaşımcı olma nitelikleri hakkında bilgi verir.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D5E9EA3F-E963-4012-92CE-99837A63616A}" type="parTrans" cxnId="{58B163F2-11DD-492B-B973-E4B45F4EAB24}">
      <dgm:prSet/>
      <dgm:spPr/>
      <dgm:t>
        <a:bodyPr/>
        <a:lstStyle/>
        <a:p>
          <a:pPr algn="ctr"/>
          <a:endParaRPr lang="tr-TR"/>
        </a:p>
      </dgm:t>
    </dgm:pt>
    <dgm:pt modelId="{6E106678-D0F6-42C8-A404-5EA3AF8B1D96}" type="sibTrans" cxnId="{58B163F2-11DD-492B-B973-E4B45F4EAB24}">
      <dgm:prSet/>
      <dgm:spPr/>
      <dgm:t>
        <a:bodyPr/>
        <a:lstStyle/>
        <a:p>
          <a:pPr algn="ctr"/>
          <a:endParaRPr lang="tr-TR"/>
        </a:p>
      </dgm:t>
    </dgm:pt>
    <dgm:pt modelId="{A2C688FE-5572-4EE0-B810-B5AF55A1D2E4}">
      <dgm:prSet/>
      <dgm:spPr/>
      <dgm:t>
        <a:bodyPr/>
        <a:lstStyle/>
        <a:p>
          <a:pPr algn="ctr"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Örgüt kültürünün niteliğini ortaya koyar.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1E92D9F0-C920-4D64-8D35-816806938E3B}" type="parTrans" cxnId="{204DD279-FCB7-40E0-B94B-C7136ED36284}">
      <dgm:prSet/>
      <dgm:spPr/>
      <dgm:t>
        <a:bodyPr/>
        <a:lstStyle/>
        <a:p>
          <a:pPr algn="ctr"/>
          <a:endParaRPr lang="tr-TR"/>
        </a:p>
      </dgm:t>
    </dgm:pt>
    <dgm:pt modelId="{21DD59FF-5E8A-4C2F-A111-45699984E13E}" type="sibTrans" cxnId="{204DD279-FCB7-40E0-B94B-C7136ED36284}">
      <dgm:prSet/>
      <dgm:spPr/>
      <dgm:t>
        <a:bodyPr/>
        <a:lstStyle/>
        <a:p>
          <a:pPr algn="ctr"/>
          <a:endParaRPr lang="tr-TR"/>
        </a:p>
      </dgm:t>
    </dgm:pt>
    <dgm:pt modelId="{B06F20E1-14BE-4F1F-8D2D-1A283CF3DC42}">
      <dgm:prSet/>
      <dgm:spPr/>
      <dgm:t>
        <a:bodyPr/>
        <a:lstStyle/>
        <a:p>
          <a:pPr algn="ctr"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Vizyon  stratejinin, amacın ve misyon çıkış ve ilham kaynağıdır. 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8CE228BB-C852-4A94-B267-B1176D58ABC5}" type="parTrans" cxnId="{956B5FBE-BDE4-46D9-B7ED-22B487587458}">
      <dgm:prSet/>
      <dgm:spPr/>
      <dgm:t>
        <a:bodyPr/>
        <a:lstStyle/>
        <a:p>
          <a:pPr algn="ctr"/>
          <a:endParaRPr lang="tr-TR"/>
        </a:p>
      </dgm:t>
    </dgm:pt>
    <dgm:pt modelId="{8B20FDC6-3017-4879-AF3B-2B2CEA0A99C3}" type="sibTrans" cxnId="{956B5FBE-BDE4-46D9-B7ED-22B487587458}">
      <dgm:prSet/>
      <dgm:spPr/>
      <dgm:t>
        <a:bodyPr/>
        <a:lstStyle/>
        <a:p>
          <a:pPr algn="ctr"/>
          <a:endParaRPr lang="tr-TR"/>
        </a:p>
      </dgm:t>
    </dgm:pt>
    <dgm:pt modelId="{ADCBD2BC-9DA3-47FA-8EDF-C4DDDB503E70}" type="pres">
      <dgm:prSet presAssocID="{83389412-FF0E-4BDF-8E15-8A29024CF76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BEB00D-86BA-4C5B-B096-7138A5CBCF13}" type="pres">
      <dgm:prSet presAssocID="{989238F1-89E8-4D27-9FDA-32DCD8F4FDE1}" presName="composite" presStyleCnt="0"/>
      <dgm:spPr/>
      <dgm:t>
        <a:bodyPr/>
        <a:lstStyle/>
        <a:p>
          <a:endParaRPr lang="tr-TR"/>
        </a:p>
      </dgm:t>
    </dgm:pt>
    <dgm:pt modelId="{2E15E889-7B27-476F-8DCB-9C77CB01D188}" type="pres">
      <dgm:prSet presAssocID="{989238F1-89E8-4D27-9FDA-32DCD8F4FDE1}" presName="imgShp" presStyleLbl="fgImgPlace1" presStyleIdx="0" presStyleCnt="3" custLinFactNeighborX="-56478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0215CF83-5320-4185-8456-5DD97F983316}" type="pres">
      <dgm:prSet presAssocID="{989238F1-89E8-4D27-9FDA-32DCD8F4FDE1}" presName="txShp" presStyleLbl="node1" presStyleIdx="0" presStyleCnt="3" custScaleX="1231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2CA2EA-B5ED-4A38-9C2B-375E63C69BDC}" type="pres">
      <dgm:prSet presAssocID="{6E106678-D0F6-42C8-A404-5EA3AF8B1D96}" presName="spacing" presStyleCnt="0"/>
      <dgm:spPr/>
      <dgm:t>
        <a:bodyPr/>
        <a:lstStyle/>
        <a:p>
          <a:endParaRPr lang="tr-TR"/>
        </a:p>
      </dgm:t>
    </dgm:pt>
    <dgm:pt modelId="{06CFA83F-D445-412C-87BB-B5FBC4CACC83}" type="pres">
      <dgm:prSet presAssocID="{A2C688FE-5572-4EE0-B810-B5AF55A1D2E4}" presName="composite" presStyleCnt="0"/>
      <dgm:spPr/>
      <dgm:t>
        <a:bodyPr/>
        <a:lstStyle/>
        <a:p>
          <a:endParaRPr lang="tr-TR"/>
        </a:p>
      </dgm:t>
    </dgm:pt>
    <dgm:pt modelId="{BAB0F982-590F-4498-998E-48164FB6FC9C}" type="pres">
      <dgm:prSet presAssocID="{A2C688FE-5572-4EE0-B810-B5AF55A1D2E4}" presName="imgShp" presStyleLbl="fgImgPlace1" presStyleIdx="1" presStyleCnt="3" custLinFactNeighborX="-56478"/>
      <dgm:spPr>
        <a:blipFill rotWithShape="0">
          <a:blip xmlns:r="http://schemas.openxmlformats.org/officeDocument/2006/relationships"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F376048E-6827-4B58-966D-7B256D512A11}" type="pres">
      <dgm:prSet presAssocID="{A2C688FE-5572-4EE0-B810-B5AF55A1D2E4}" presName="txShp" presStyleLbl="node1" presStyleIdx="1" presStyleCnt="3" custScaleX="1231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92B4D7-84CA-4E68-AD34-017A53CAAC66}" type="pres">
      <dgm:prSet presAssocID="{21DD59FF-5E8A-4C2F-A111-45699984E13E}" presName="spacing" presStyleCnt="0"/>
      <dgm:spPr/>
      <dgm:t>
        <a:bodyPr/>
        <a:lstStyle/>
        <a:p>
          <a:endParaRPr lang="tr-TR"/>
        </a:p>
      </dgm:t>
    </dgm:pt>
    <dgm:pt modelId="{A2B63D27-B8E0-422D-9D52-4C019C59486E}" type="pres">
      <dgm:prSet presAssocID="{B06F20E1-14BE-4F1F-8D2D-1A283CF3DC42}" presName="composite" presStyleCnt="0"/>
      <dgm:spPr/>
      <dgm:t>
        <a:bodyPr/>
        <a:lstStyle/>
        <a:p>
          <a:endParaRPr lang="tr-TR"/>
        </a:p>
      </dgm:t>
    </dgm:pt>
    <dgm:pt modelId="{A96B51F2-6105-410B-99C0-CE696BC98670}" type="pres">
      <dgm:prSet presAssocID="{B06F20E1-14BE-4F1F-8D2D-1A283CF3DC42}" presName="imgShp" presStyleLbl="fgImgPlace1" presStyleIdx="2" presStyleCnt="3" custLinFactNeighborX="-56478"/>
      <dgm:spPr>
        <a:blipFill rotWithShape="0"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9433033E-82AF-477D-B18F-1CFC39C12E54}" type="pres">
      <dgm:prSet presAssocID="{B06F20E1-14BE-4F1F-8D2D-1A283CF3DC42}" presName="txShp" presStyleLbl="node1" presStyleIdx="2" presStyleCnt="3" custScaleX="1231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8B163F2-11DD-492B-B973-E4B45F4EAB24}" srcId="{83389412-FF0E-4BDF-8E15-8A29024CF764}" destId="{989238F1-89E8-4D27-9FDA-32DCD8F4FDE1}" srcOrd="0" destOrd="0" parTransId="{D5E9EA3F-E963-4012-92CE-99837A63616A}" sibTransId="{6E106678-D0F6-42C8-A404-5EA3AF8B1D96}"/>
    <dgm:cxn modelId="{EA756847-A653-4F09-8E86-D304D43798FF}" type="presOf" srcId="{83389412-FF0E-4BDF-8E15-8A29024CF764}" destId="{ADCBD2BC-9DA3-47FA-8EDF-C4DDDB503E70}" srcOrd="0" destOrd="0" presId="urn:microsoft.com/office/officeart/2005/8/layout/vList3#2"/>
    <dgm:cxn modelId="{956B5FBE-BDE4-46D9-B7ED-22B487587458}" srcId="{83389412-FF0E-4BDF-8E15-8A29024CF764}" destId="{B06F20E1-14BE-4F1F-8D2D-1A283CF3DC42}" srcOrd="2" destOrd="0" parTransId="{8CE228BB-C852-4A94-B267-B1176D58ABC5}" sibTransId="{8B20FDC6-3017-4879-AF3B-2B2CEA0A99C3}"/>
    <dgm:cxn modelId="{B473A87A-4B97-46CC-A9FD-B47115B67989}" type="presOf" srcId="{B06F20E1-14BE-4F1F-8D2D-1A283CF3DC42}" destId="{9433033E-82AF-477D-B18F-1CFC39C12E54}" srcOrd="0" destOrd="0" presId="urn:microsoft.com/office/officeart/2005/8/layout/vList3#2"/>
    <dgm:cxn modelId="{204DD279-FCB7-40E0-B94B-C7136ED36284}" srcId="{83389412-FF0E-4BDF-8E15-8A29024CF764}" destId="{A2C688FE-5572-4EE0-B810-B5AF55A1D2E4}" srcOrd="1" destOrd="0" parTransId="{1E92D9F0-C920-4D64-8D35-816806938E3B}" sibTransId="{21DD59FF-5E8A-4C2F-A111-45699984E13E}"/>
    <dgm:cxn modelId="{9120D5B6-79D8-4FB3-A4B3-9D745DF8F736}" type="presOf" srcId="{A2C688FE-5572-4EE0-B810-B5AF55A1D2E4}" destId="{F376048E-6827-4B58-966D-7B256D512A11}" srcOrd="0" destOrd="0" presId="urn:microsoft.com/office/officeart/2005/8/layout/vList3#2"/>
    <dgm:cxn modelId="{51B46B86-6FD0-4DB9-9B1B-C5954298CFD2}" type="presOf" srcId="{989238F1-89E8-4D27-9FDA-32DCD8F4FDE1}" destId="{0215CF83-5320-4185-8456-5DD97F983316}" srcOrd="0" destOrd="0" presId="urn:microsoft.com/office/officeart/2005/8/layout/vList3#2"/>
    <dgm:cxn modelId="{17981623-195F-4C40-AFD0-04583CB95B60}" type="presParOf" srcId="{ADCBD2BC-9DA3-47FA-8EDF-C4DDDB503E70}" destId="{E3BEB00D-86BA-4C5B-B096-7138A5CBCF13}" srcOrd="0" destOrd="0" presId="urn:microsoft.com/office/officeart/2005/8/layout/vList3#2"/>
    <dgm:cxn modelId="{A1375F16-3F65-41D1-BCD1-F6558F902508}" type="presParOf" srcId="{E3BEB00D-86BA-4C5B-B096-7138A5CBCF13}" destId="{2E15E889-7B27-476F-8DCB-9C77CB01D188}" srcOrd="0" destOrd="0" presId="urn:microsoft.com/office/officeart/2005/8/layout/vList3#2"/>
    <dgm:cxn modelId="{0E4A3A28-C648-4F46-B807-527D942182C6}" type="presParOf" srcId="{E3BEB00D-86BA-4C5B-B096-7138A5CBCF13}" destId="{0215CF83-5320-4185-8456-5DD97F983316}" srcOrd="1" destOrd="0" presId="urn:microsoft.com/office/officeart/2005/8/layout/vList3#2"/>
    <dgm:cxn modelId="{8DB752C4-AA91-4665-86C4-99E290E25A82}" type="presParOf" srcId="{ADCBD2BC-9DA3-47FA-8EDF-C4DDDB503E70}" destId="{8B2CA2EA-B5ED-4A38-9C2B-375E63C69BDC}" srcOrd="1" destOrd="0" presId="urn:microsoft.com/office/officeart/2005/8/layout/vList3#2"/>
    <dgm:cxn modelId="{C3DA91AB-C062-48F6-8DEF-CEEB22B28DF4}" type="presParOf" srcId="{ADCBD2BC-9DA3-47FA-8EDF-C4DDDB503E70}" destId="{06CFA83F-D445-412C-87BB-B5FBC4CACC83}" srcOrd="2" destOrd="0" presId="urn:microsoft.com/office/officeart/2005/8/layout/vList3#2"/>
    <dgm:cxn modelId="{B8C74674-EC55-4EF7-94E1-A14EE29C38C2}" type="presParOf" srcId="{06CFA83F-D445-412C-87BB-B5FBC4CACC83}" destId="{BAB0F982-590F-4498-998E-48164FB6FC9C}" srcOrd="0" destOrd="0" presId="urn:microsoft.com/office/officeart/2005/8/layout/vList3#2"/>
    <dgm:cxn modelId="{7DB5DC4A-65B1-4140-A359-F4B074B6ADBF}" type="presParOf" srcId="{06CFA83F-D445-412C-87BB-B5FBC4CACC83}" destId="{F376048E-6827-4B58-966D-7B256D512A11}" srcOrd="1" destOrd="0" presId="urn:microsoft.com/office/officeart/2005/8/layout/vList3#2"/>
    <dgm:cxn modelId="{50C74F77-2D37-42E7-B6D2-C1AC8E0C99E8}" type="presParOf" srcId="{ADCBD2BC-9DA3-47FA-8EDF-C4DDDB503E70}" destId="{F292B4D7-84CA-4E68-AD34-017A53CAAC66}" srcOrd="3" destOrd="0" presId="urn:microsoft.com/office/officeart/2005/8/layout/vList3#2"/>
    <dgm:cxn modelId="{0BB457E8-AB7E-4EB2-9198-9685989F9929}" type="presParOf" srcId="{ADCBD2BC-9DA3-47FA-8EDF-C4DDDB503E70}" destId="{A2B63D27-B8E0-422D-9D52-4C019C59486E}" srcOrd="4" destOrd="0" presId="urn:microsoft.com/office/officeart/2005/8/layout/vList3#2"/>
    <dgm:cxn modelId="{B79C6DFD-16A3-4C8D-AD76-751EC0FCFD1A}" type="presParOf" srcId="{A2B63D27-B8E0-422D-9D52-4C019C59486E}" destId="{A96B51F2-6105-410B-99C0-CE696BC98670}" srcOrd="0" destOrd="0" presId="urn:microsoft.com/office/officeart/2005/8/layout/vList3#2"/>
    <dgm:cxn modelId="{3E0272E6-AEB6-482E-9C79-2F82366463F8}" type="presParOf" srcId="{A2B63D27-B8E0-422D-9D52-4C019C59486E}" destId="{9433033E-82AF-477D-B18F-1CFC39C12E5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23477-D98E-4A7C-95D2-E3F3C3D46C70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3443C14-9646-4565-895A-F03DADC772F0}">
      <dgm:prSet custT="1"/>
      <dgm:spPr/>
      <dgm:t>
        <a:bodyPr/>
        <a:lstStyle/>
        <a:p>
          <a:pPr algn="l" rtl="0"/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Kurumların  varlık nedenlerine veya kendilerini  ne tür bir kurum olarak görmek istediklerine misyon denir.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4EF7ADD9-49F1-4F81-B507-29BA769D93E7}" type="parTrans" cxnId="{7EBF3705-911F-4466-A1B6-BD805B7CFB55}">
      <dgm:prSet/>
      <dgm:spPr/>
      <dgm:t>
        <a:bodyPr/>
        <a:lstStyle/>
        <a:p>
          <a:pPr algn="l"/>
          <a:endParaRPr lang="tr-TR"/>
        </a:p>
      </dgm:t>
    </dgm:pt>
    <dgm:pt modelId="{0F4888CF-16F8-404F-8B2D-18113322EA5C}" type="sibTrans" cxnId="{7EBF3705-911F-4466-A1B6-BD805B7CFB55}">
      <dgm:prSet/>
      <dgm:spPr/>
      <dgm:t>
        <a:bodyPr/>
        <a:lstStyle/>
        <a:p>
          <a:pPr algn="l"/>
          <a:endParaRPr lang="tr-TR"/>
        </a:p>
      </dgm:t>
    </dgm:pt>
    <dgm:pt modelId="{039B2161-3767-48C3-AC52-0DA84999D5DA}" type="pres">
      <dgm:prSet presAssocID="{E2323477-D98E-4A7C-95D2-E3F3C3D46C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8A30B8-AB05-475C-9B06-BD8806D6A3D4}" type="pres">
      <dgm:prSet presAssocID="{E2323477-D98E-4A7C-95D2-E3F3C3D46C70}" presName="arrow" presStyleLbl="bgShp" presStyleIdx="0" presStyleCnt="1"/>
      <dgm:spPr/>
      <dgm:t>
        <a:bodyPr/>
        <a:lstStyle/>
        <a:p>
          <a:endParaRPr lang="tr-TR"/>
        </a:p>
      </dgm:t>
    </dgm:pt>
    <dgm:pt modelId="{42E8D276-02FF-4BD1-82F1-3CF5E96D9121}" type="pres">
      <dgm:prSet presAssocID="{E2323477-D98E-4A7C-95D2-E3F3C3D46C70}" presName="points" presStyleCnt="0"/>
      <dgm:spPr/>
      <dgm:t>
        <a:bodyPr/>
        <a:lstStyle/>
        <a:p>
          <a:endParaRPr lang="tr-TR"/>
        </a:p>
      </dgm:t>
    </dgm:pt>
    <dgm:pt modelId="{BBDC3482-1991-49F4-9A8C-8B3602C3A8B4}" type="pres">
      <dgm:prSet presAssocID="{C3443C14-9646-4565-895A-F03DADC772F0}" presName="compositeA" presStyleCnt="0"/>
      <dgm:spPr/>
      <dgm:t>
        <a:bodyPr/>
        <a:lstStyle/>
        <a:p>
          <a:endParaRPr lang="tr-TR"/>
        </a:p>
      </dgm:t>
    </dgm:pt>
    <dgm:pt modelId="{9B973707-B74C-4F63-9326-22280A58C1A6}" type="pres">
      <dgm:prSet presAssocID="{C3443C14-9646-4565-895A-F03DADC772F0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29ADB3-9D63-4FE4-BBF0-CD315F965E77}" type="pres">
      <dgm:prSet presAssocID="{C3443C14-9646-4565-895A-F03DADC772F0}" presName="circleA" presStyleLbl="node1" presStyleIdx="0" presStyleCnt="1"/>
      <dgm:spPr/>
      <dgm:t>
        <a:bodyPr/>
        <a:lstStyle/>
        <a:p>
          <a:endParaRPr lang="tr-TR"/>
        </a:p>
      </dgm:t>
    </dgm:pt>
    <dgm:pt modelId="{13D33579-FD90-48B9-AF44-2A1037616053}" type="pres">
      <dgm:prSet presAssocID="{C3443C14-9646-4565-895A-F03DADC772F0}" presName="spaceA" presStyleCnt="0"/>
      <dgm:spPr/>
      <dgm:t>
        <a:bodyPr/>
        <a:lstStyle/>
        <a:p>
          <a:endParaRPr lang="tr-TR"/>
        </a:p>
      </dgm:t>
    </dgm:pt>
  </dgm:ptLst>
  <dgm:cxnLst>
    <dgm:cxn modelId="{DAAB11C9-2072-4D44-84E0-D5C3A3A0CD16}" type="presOf" srcId="{E2323477-D98E-4A7C-95D2-E3F3C3D46C70}" destId="{039B2161-3767-48C3-AC52-0DA84999D5DA}" srcOrd="0" destOrd="0" presId="urn:microsoft.com/office/officeart/2005/8/layout/hProcess11"/>
    <dgm:cxn modelId="{7EBF3705-911F-4466-A1B6-BD805B7CFB55}" srcId="{E2323477-D98E-4A7C-95D2-E3F3C3D46C70}" destId="{C3443C14-9646-4565-895A-F03DADC772F0}" srcOrd="0" destOrd="0" parTransId="{4EF7ADD9-49F1-4F81-B507-29BA769D93E7}" sibTransId="{0F4888CF-16F8-404F-8B2D-18113322EA5C}"/>
    <dgm:cxn modelId="{933216E0-02A9-4A27-A8B7-9F0A2B4F6BD5}" type="presOf" srcId="{C3443C14-9646-4565-895A-F03DADC772F0}" destId="{9B973707-B74C-4F63-9326-22280A58C1A6}" srcOrd="0" destOrd="0" presId="urn:microsoft.com/office/officeart/2005/8/layout/hProcess11"/>
    <dgm:cxn modelId="{9C189FB2-F1DD-49CC-93B5-192283C9052C}" type="presParOf" srcId="{039B2161-3767-48C3-AC52-0DA84999D5DA}" destId="{858A30B8-AB05-475C-9B06-BD8806D6A3D4}" srcOrd="0" destOrd="0" presId="urn:microsoft.com/office/officeart/2005/8/layout/hProcess11"/>
    <dgm:cxn modelId="{86DCB2CC-BD65-4509-93A2-F7AEA93E6624}" type="presParOf" srcId="{039B2161-3767-48C3-AC52-0DA84999D5DA}" destId="{42E8D276-02FF-4BD1-82F1-3CF5E96D9121}" srcOrd="1" destOrd="0" presId="urn:microsoft.com/office/officeart/2005/8/layout/hProcess11"/>
    <dgm:cxn modelId="{E83C1A86-8116-41CE-99A1-FC4340DF3CDF}" type="presParOf" srcId="{42E8D276-02FF-4BD1-82F1-3CF5E96D9121}" destId="{BBDC3482-1991-49F4-9A8C-8B3602C3A8B4}" srcOrd="0" destOrd="0" presId="urn:microsoft.com/office/officeart/2005/8/layout/hProcess11"/>
    <dgm:cxn modelId="{50E8CA42-5CB7-4427-BA4C-3D018A50C9B8}" type="presParOf" srcId="{BBDC3482-1991-49F4-9A8C-8B3602C3A8B4}" destId="{9B973707-B74C-4F63-9326-22280A58C1A6}" srcOrd="0" destOrd="0" presId="urn:microsoft.com/office/officeart/2005/8/layout/hProcess11"/>
    <dgm:cxn modelId="{83CD53C9-7514-477D-B724-EACDF1550D59}" type="presParOf" srcId="{BBDC3482-1991-49F4-9A8C-8B3602C3A8B4}" destId="{2A29ADB3-9D63-4FE4-BBF0-CD315F965E77}" srcOrd="1" destOrd="0" presId="urn:microsoft.com/office/officeart/2005/8/layout/hProcess11"/>
    <dgm:cxn modelId="{2A0B5D16-C796-4C8C-BBFB-767A9F0C1047}" type="presParOf" srcId="{BBDC3482-1991-49F4-9A8C-8B3602C3A8B4}" destId="{13D33579-FD90-48B9-AF44-2A103761605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5A738-B596-43E5-8159-0CB6E4B5C376}" type="doc">
      <dgm:prSet loTypeId="urn:microsoft.com/office/officeart/2005/8/layout/process4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BDA61286-607E-4F1A-9B7D-852423579353}">
      <dgm:prSet/>
      <dgm:spPr/>
      <dgm:t>
        <a:bodyPr/>
        <a:lstStyle/>
        <a:p>
          <a:pPr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Ana amaçlara ulaşabilmek için yer, zaman, şahıs ve usul göstererek adım adım yapılması gerekenleri tanımlayan kısa süreli uygulama planlarıdır.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21FF2495-E354-4AAB-99D5-98365FFC7638}" type="parTrans" cxnId="{ACFB2F6A-5E7F-4BBE-8B98-0B8BCB7F5CA9}">
      <dgm:prSet/>
      <dgm:spPr/>
      <dgm:t>
        <a:bodyPr/>
        <a:lstStyle/>
        <a:p>
          <a:endParaRPr lang="tr-TR"/>
        </a:p>
      </dgm:t>
    </dgm:pt>
    <dgm:pt modelId="{CA8377CC-BB5D-4047-86A6-EF00B7119350}" type="sibTrans" cxnId="{ACFB2F6A-5E7F-4BBE-8B98-0B8BCB7F5CA9}">
      <dgm:prSet/>
      <dgm:spPr/>
      <dgm:t>
        <a:bodyPr/>
        <a:lstStyle/>
        <a:p>
          <a:endParaRPr lang="tr-TR"/>
        </a:p>
      </dgm:t>
    </dgm:pt>
    <dgm:pt modelId="{573D9F45-4C62-40C5-A38F-A7381999DFD1}">
      <dgm:prSet/>
      <dgm:spPr/>
      <dgm:t>
        <a:bodyPr/>
        <a:lstStyle/>
        <a:p>
          <a:pPr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Esneklik özelliği az, bir defa kullanılan planlardan oluşan, alt kademelerle ve uygulamalarla ilgilidir. 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BC541035-2D4A-4E12-8EB4-DB56F3C4F814}" type="parTrans" cxnId="{A6BEF76E-611A-44D3-B926-1858D2ECC4D7}">
      <dgm:prSet/>
      <dgm:spPr/>
      <dgm:t>
        <a:bodyPr/>
        <a:lstStyle/>
        <a:p>
          <a:endParaRPr lang="tr-TR"/>
        </a:p>
      </dgm:t>
    </dgm:pt>
    <dgm:pt modelId="{DF2D8AEF-9FBC-41BC-AAC7-466EE27224EE}" type="sibTrans" cxnId="{A6BEF76E-611A-44D3-B926-1858D2ECC4D7}">
      <dgm:prSet/>
      <dgm:spPr/>
      <dgm:t>
        <a:bodyPr/>
        <a:lstStyle/>
        <a:p>
          <a:endParaRPr lang="tr-TR"/>
        </a:p>
      </dgm:t>
    </dgm:pt>
    <dgm:pt modelId="{1E632A50-5415-432C-900B-65E125F83BC7}">
      <dgm:prSet/>
      <dgm:spPr/>
      <dgm:t>
        <a:bodyPr/>
        <a:lstStyle/>
        <a:p>
          <a:pPr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Tam belirlilik hali ve çok az bir risk içermektedir. 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482237B6-11D7-4307-9C56-A6EB98C3F215}" type="parTrans" cxnId="{8B7CAE13-049B-4BA3-80AD-1122D17938E2}">
      <dgm:prSet/>
      <dgm:spPr/>
      <dgm:t>
        <a:bodyPr/>
        <a:lstStyle/>
        <a:p>
          <a:endParaRPr lang="tr-TR"/>
        </a:p>
      </dgm:t>
    </dgm:pt>
    <dgm:pt modelId="{9501EC98-4DE4-446F-BF53-7EF429490088}" type="sibTrans" cxnId="{8B7CAE13-049B-4BA3-80AD-1122D17938E2}">
      <dgm:prSet/>
      <dgm:spPr/>
      <dgm:t>
        <a:bodyPr/>
        <a:lstStyle/>
        <a:p>
          <a:endParaRPr lang="tr-TR"/>
        </a:p>
      </dgm:t>
    </dgm:pt>
    <dgm:pt modelId="{73A7A9CE-B8BC-4761-9E3C-A2FB412218DE}" type="pres">
      <dgm:prSet presAssocID="{1CF5A738-B596-43E5-8159-0CB6E4B5C3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CCD0A5B-B93C-4023-90B5-6CB64F512B16}" type="pres">
      <dgm:prSet presAssocID="{1E632A50-5415-432C-900B-65E125F83BC7}" presName="boxAndChildren" presStyleCnt="0"/>
      <dgm:spPr/>
      <dgm:t>
        <a:bodyPr/>
        <a:lstStyle/>
        <a:p>
          <a:endParaRPr lang="tr-TR"/>
        </a:p>
      </dgm:t>
    </dgm:pt>
    <dgm:pt modelId="{A9C88B8F-6E86-478C-94F6-833AF1EF9272}" type="pres">
      <dgm:prSet presAssocID="{1E632A50-5415-432C-900B-65E125F83BC7}" presName="parentTextBox" presStyleLbl="node1" presStyleIdx="0" presStyleCnt="3"/>
      <dgm:spPr/>
      <dgm:t>
        <a:bodyPr/>
        <a:lstStyle/>
        <a:p>
          <a:endParaRPr lang="tr-TR"/>
        </a:p>
      </dgm:t>
    </dgm:pt>
    <dgm:pt modelId="{526CFB2E-B455-499D-BFB3-14A1F7A2917B}" type="pres">
      <dgm:prSet presAssocID="{DF2D8AEF-9FBC-41BC-AAC7-466EE27224EE}" presName="sp" presStyleCnt="0"/>
      <dgm:spPr/>
      <dgm:t>
        <a:bodyPr/>
        <a:lstStyle/>
        <a:p>
          <a:endParaRPr lang="tr-TR"/>
        </a:p>
      </dgm:t>
    </dgm:pt>
    <dgm:pt modelId="{8A574D4D-7D9A-40E6-B6F6-17C0A0AE7BDA}" type="pres">
      <dgm:prSet presAssocID="{573D9F45-4C62-40C5-A38F-A7381999DFD1}" presName="arrowAndChildren" presStyleCnt="0"/>
      <dgm:spPr/>
      <dgm:t>
        <a:bodyPr/>
        <a:lstStyle/>
        <a:p>
          <a:endParaRPr lang="tr-TR"/>
        </a:p>
      </dgm:t>
    </dgm:pt>
    <dgm:pt modelId="{B8B4482F-7FD3-4440-BF08-F376104257DC}" type="pres">
      <dgm:prSet presAssocID="{573D9F45-4C62-40C5-A38F-A7381999DFD1}" presName="parentTextArrow" presStyleLbl="node1" presStyleIdx="1" presStyleCnt="3"/>
      <dgm:spPr/>
      <dgm:t>
        <a:bodyPr/>
        <a:lstStyle/>
        <a:p>
          <a:endParaRPr lang="tr-TR"/>
        </a:p>
      </dgm:t>
    </dgm:pt>
    <dgm:pt modelId="{B48E5591-5E3B-465A-A19C-930BE4A193EC}" type="pres">
      <dgm:prSet presAssocID="{CA8377CC-BB5D-4047-86A6-EF00B7119350}" presName="sp" presStyleCnt="0"/>
      <dgm:spPr/>
      <dgm:t>
        <a:bodyPr/>
        <a:lstStyle/>
        <a:p>
          <a:endParaRPr lang="tr-TR"/>
        </a:p>
      </dgm:t>
    </dgm:pt>
    <dgm:pt modelId="{99571909-D585-4456-9983-5F42CB167BA5}" type="pres">
      <dgm:prSet presAssocID="{BDA61286-607E-4F1A-9B7D-852423579353}" presName="arrowAndChildren" presStyleCnt="0"/>
      <dgm:spPr/>
      <dgm:t>
        <a:bodyPr/>
        <a:lstStyle/>
        <a:p>
          <a:endParaRPr lang="tr-TR"/>
        </a:p>
      </dgm:t>
    </dgm:pt>
    <dgm:pt modelId="{C8F37DE4-73A4-4544-A28B-3E22607AE8B1}" type="pres">
      <dgm:prSet presAssocID="{BDA61286-607E-4F1A-9B7D-852423579353}" presName="parentTextArrow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D2B2C89F-03C4-4907-B594-AF806C07DE67}" type="presOf" srcId="{573D9F45-4C62-40C5-A38F-A7381999DFD1}" destId="{B8B4482F-7FD3-4440-BF08-F376104257DC}" srcOrd="0" destOrd="0" presId="urn:microsoft.com/office/officeart/2005/8/layout/process4"/>
    <dgm:cxn modelId="{8B7CAE13-049B-4BA3-80AD-1122D17938E2}" srcId="{1CF5A738-B596-43E5-8159-0CB6E4B5C376}" destId="{1E632A50-5415-432C-900B-65E125F83BC7}" srcOrd="2" destOrd="0" parTransId="{482237B6-11D7-4307-9C56-A6EB98C3F215}" sibTransId="{9501EC98-4DE4-446F-BF53-7EF429490088}"/>
    <dgm:cxn modelId="{A6BEF76E-611A-44D3-B926-1858D2ECC4D7}" srcId="{1CF5A738-B596-43E5-8159-0CB6E4B5C376}" destId="{573D9F45-4C62-40C5-A38F-A7381999DFD1}" srcOrd="1" destOrd="0" parTransId="{BC541035-2D4A-4E12-8EB4-DB56F3C4F814}" sibTransId="{DF2D8AEF-9FBC-41BC-AAC7-466EE27224EE}"/>
    <dgm:cxn modelId="{ACFB2F6A-5E7F-4BBE-8B98-0B8BCB7F5CA9}" srcId="{1CF5A738-B596-43E5-8159-0CB6E4B5C376}" destId="{BDA61286-607E-4F1A-9B7D-852423579353}" srcOrd="0" destOrd="0" parTransId="{21FF2495-E354-4AAB-99D5-98365FFC7638}" sibTransId="{CA8377CC-BB5D-4047-86A6-EF00B7119350}"/>
    <dgm:cxn modelId="{BC03060C-9CBE-4430-88AC-8D379B83A184}" type="presOf" srcId="{BDA61286-607E-4F1A-9B7D-852423579353}" destId="{C8F37DE4-73A4-4544-A28B-3E22607AE8B1}" srcOrd="0" destOrd="0" presId="urn:microsoft.com/office/officeart/2005/8/layout/process4"/>
    <dgm:cxn modelId="{99A5D42E-E8E2-49DF-8D21-5DDA12A9BF68}" type="presOf" srcId="{1CF5A738-B596-43E5-8159-0CB6E4B5C376}" destId="{73A7A9CE-B8BC-4761-9E3C-A2FB412218DE}" srcOrd="0" destOrd="0" presId="urn:microsoft.com/office/officeart/2005/8/layout/process4"/>
    <dgm:cxn modelId="{FA68E9AE-84DB-4157-BEB7-43F6A1DD0EB9}" type="presOf" srcId="{1E632A50-5415-432C-900B-65E125F83BC7}" destId="{A9C88B8F-6E86-478C-94F6-833AF1EF9272}" srcOrd="0" destOrd="0" presId="urn:microsoft.com/office/officeart/2005/8/layout/process4"/>
    <dgm:cxn modelId="{4F238152-4AB7-4E14-B0AA-00B446B9D9B6}" type="presParOf" srcId="{73A7A9CE-B8BC-4761-9E3C-A2FB412218DE}" destId="{2CCD0A5B-B93C-4023-90B5-6CB64F512B16}" srcOrd="0" destOrd="0" presId="urn:microsoft.com/office/officeart/2005/8/layout/process4"/>
    <dgm:cxn modelId="{341B36C4-6B2D-42CA-8520-586EA7E56BDA}" type="presParOf" srcId="{2CCD0A5B-B93C-4023-90B5-6CB64F512B16}" destId="{A9C88B8F-6E86-478C-94F6-833AF1EF9272}" srcOrd="0" destOrd="0" presId="urn:microsoft.com/office/officeart/2005/8/layout/process4"/>
    <dgm:cxn modelId="{F00ACBBE-EE5F-4CC4-AFB8-7E2577A3186B}" type="presParOf" srcId="{73A7A9CE-B8BC-4761-9E3C-A2FB412218DE}" destId="{526CFB2E-B455-499D-BFB3-14A1F7A2917B}" srcOrd="1" destOrd="0" presId="urn:microsoft.com/office/officeart/2005/8/layout/process4"/>
    <dgm:cxn modelId="{160F55F4-F030-46FD-A327-45A456315CD3}" type="presParOf" srcId="{73A7A9CE-B8BC-4761-9E3C-A2FB412218DE}" destId="{8A574D4D-7D9A-40E6-B6F6-17C0A0AE7BDA}" srcOrd="2" destOrd="0" presId="urn:microsoft.com/office/officeart/2005/8/layout/process4"/>
    <dgm:cxn modelId="{55DD3BE9-7B3A-4C24-A014-A3E850381F1C}" type="presParOf" srcId="{8A574D4D-7D9A-40E6-B6F6-17C0A0AE7BDA}" destId="{B8B4482F-7FD3-4440-BF08-F376104257DC}" srcOrd="0" destOrd="0" presId="urn:microsoft.com/office/officeart/2005/8/layout/process4"/>
    <dgm:cxn modelId="{618533B4-8DBD-4658-9314-040029C5E9B0}" type="presParOf" srcId="{73A7A9CE-B8BC-4761-9E3C-A2FB412218DE}" destId="{B48E5591-5E3B-465A-A19C-930BE4A193EC}" srcOrd="3" destOrd="0" presId="urn:microsoft.com/office/officeart/2005/8/layout/process4"/>
    <dgm:cxn modelId="{12D51CD8-5198-4496-808E-3E93B3714DFE}" type="presParOf" srcId="{73A7A9CE-B8BC-4761-9E3C-A2FB412218DE}" destId="{99571909-D585-4456-9983-5F42CB167BA5}" srcOrd="4" destOrd="0" presId="urn:microsoft.com/office/officeart/2005/8/layout/process4"/>
    <dgm:cxn modelId="{B7F8FE25-034B-49CF-AA59-B9D82523E2D7}" type="presParOf" srcId="{99571909-D585-4456-9983-5F42CB167BA5}" destId="{C8F37DE4-73A4-4544-A28B-3E22607AE8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4308EB-D4A5-46BD-ABF5-F039AFFD0DAE}" type="doc">
      <dgm:prSet loTypeId="urn:microsoft.com/office/officeart/2005/8/layout/gear1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20984472-7DD5-49E4-A315-FAAE006D1CDE}">
      <dgm:prSet custT="1"/>
      <dgm:spPr/>
      <dgm:t>
        <a:bodyPr/>
        <a:lstStyle/>
        <a:p>
          <a:pPr algn="just" rtl="0"/>
          <a:r>
            <a:rPr lang="tr-TR" sz="1600" dirty="0" smtClean="0"/>
            <a:t>Amaca ulaşmak için araçlar ve yolların kararlaştırılması ve kabaca neyin nasıl yapılacağının saptanmasıdır.</a:t>
          </a:r>
          <a:endParaRPr lang="tr-TR" sz="1600" dirty="0"/>
        </a:p>
      </dgm:t>
    </dgm:pt>
    <dgm:pt modelId="{6024613E-EDFA-4DF6-98A7-5F6934B477F9}" type="parTrans" cxnId="{84C70963-E3CC-479E-8E80-D701B4023975}">
      <dgm:prSet/>
      <dgm:spPr/>
      <dgm:t>
        <a:bodyPr/>
        <a:lstStyle/>
        <a:p>
          <a:endParaRPr lang="tr-TR"/>
        </a:p>
      </dgm:t>
    </dgm:pt>
    <dgm:pt modelId="{184DAE6C-DCA9-44F7-8A1E-C4FF62D4ACA1}" type="sibTrans" cxnId="{84C70963-E3CC-479E-8E80-D701B4023975}">
      <dgm:prSet/>
      <dgm:spPr/>
      <dgm:t>
        <a:bodyPr/>
        <a:lstStyle/>
        <a:p>
          <a:endParaRPr lang="tr-TR"/>
        </a:p>
      </dgm:t>
    </dgm:pt>
    <dgm:pt modelId="{4E590083-86C6-41C7-8A9F-5F2DFB897FE6}">
      <dgm:prSet custT="1"/>
      <dgm:spPr/>
      <dgm:t>
        <a:bodyPr/>
        <a:lstStyle/>
        <a:p>
          <a:pPr algn="ctr" rtl="0"/>
          <a:r>
            <a:rPr lang="tr-TR" sz="1400" dirty="0" smtClean="0"/>
            <a:t>Planlar rakamlaştırılmış ve neyin nasıl yapılacağı açıkça belirtilmiştir. </a:t>
          </a:r>
          <a:endParaRPr lang="tr-TR" sz="1400" dirty="0"/>
        </a:p>
      </dgm:t>
    </dgm:pt>
    <dgm:pt modelId="{610AA3AA-622D-425D-B146-294B77C1BB17}" type="parTrans" cxnId="{A82DCA36-AB49-4152-A4CB-81747889B5C6}">
      <dgm:prSet/>
      <dgm:spPr/>
      <dgm:t>
        <a:bodyPr/>
        <a:lstStyle/>
        <a:p>
          <a:endParaRPr lang="tr-TR"/>
        </a:p>
      </dgm:t>
    </dgm:pt>
    <dgm:pt modelId="{3B078584-3FCE-4DE7-91D2-67A13DAA1AB3}" type="sibTrans" cxnId="{A82DCA36-AB49-4152-A4CB-81747889B5C6}">
      <dgm:prSet/>
      <dgm:spPr/>
      <dgm:t>
        <a:bodyPr/>
        <a:lstStyle/>
        <a:p>
          <a:endParaRPr lang="tr-TR"/>
        </a:p>
      </dgm:t>
    </dgm:pt>
    <dgm:pt modelId="{BDADD609-D0B9-4B2C-B46C-DDF5F7B08716}">
      <dgm:prSet/>
      <dgm:spPr/>
      <dgm:t>
        <a:bodyPr/>
        <a:lstStyle/>
        <a:p>
          <a:pPr rtl="0"/>
          <a:r>
            <a:rPr lang="tr-TR" dirty="0" smtClean="0"/>
            <a:t>Plan genel olarak strateji, politika, yöntem ve program kavramını kapsamına almaktadır.</a:t>
          </a:r>
          <a:endParaRPr lang="tr-TR" dirty="0"/>
        </a:p>
      </dgm:t>
    </dgm:pt>
    <dgm:pt modelId="{109E5D3D-2E0B-4637-90FC-A7C5DDFD20A0}" type="parTrans" cxnId="{2416974F-8156-403A-A49F-E1883A2E28B2}">
      <dgm:prSet/>
      <dgm:spPr/>
      <dgm:t>
        <a:bodyPr/>
        <a:lstStyle/>
        <a:p>
          <a:endParaRPr lang="tr-TR"/>
        </a:p>
      </dgm:t>
    </dgm:pt>
    <dgm:pt modelId="{C09EE591-6CC7-4C5F-8EAE-AC78476F5104}" type="sibTrans" cxnId="{2416974F-8156-403A-A49F-E1883A2E28B2}">
      <dgm:prSet/>
      <dgm:spPr/>
      <dgm:t>
        <a:bodyPr/>
        <a:lstStyle/>
        <a:p>
          <a:endParaRPr lang="tr-TR"/>
        </a:p>
      </dgm:t>
    </dgm:pt>
    <dgm:pt modelId="{A8209ECE-580E-4A46-84F8-B28E260C2F38}" type="pres">
      <dgm:prSet presAssocID="{D84308EB-D4A5-46BD-ABF5-F039AFFD0DA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3B28D73-7004-43CF-9A60-4CD29144F1E0}" type="pres">
      <dgm:prSet presAssocID="{20984472-7DD5-49E4-A315-FAAE006D1CD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7F7F40-AB2A-43EA-AD4A-88A629F1D451}" type="pres">
      <dgm:prSet presAssocID="{20984472-7DD5-49E4-A315-FAAE006D1CDE}" presName="gear1srcNode" presStyleLbl="node1" presStyleIdx="0" presStyleCnt="3"/>
      <dgm:spPr/>
      <dgm:t>
        <a:bodyPr/>
        <a:lstStyle/>
        <a:p>
          <a:endParaRPr lang="tr-TR"/>
        </a:p>
      </dgm:t>
    </dgm:pt>
    <dgm:pt modelId="{55EC74AA-73CE-4E82-9D5B-B42CCA1B2577}" type="pres">
      <dgm:prSet presAssocID="{20984472-7DD5-49E4-A315-FAAE006D1CDE}" presName="gear1dstNode" presStyleLbl="node1" presStyleIdx="0" presStyleCnt="3"/>
      <dgm:spPr/>
      <dgm:t>
        <a:bodyPr/>
        <a:lstStyle/>
        <a:p>
          <a:endParaRPr lang="tr-TR"/>
        </a:p>
      </dgm:t>
    </dgm:pt>
    <dgm:pt modelId="{25A095A8-B236-4243-BE92-088DEBD53E40}" type="pres">
      <dgm:prSet presAssocID="{4E590083-86C6-41C7-8A9F-5F2DFB897FE6}" presName="gear2" presStyleLbl="node1" presStyleIdx="1" presStyleCnt="3" custScaleX="10833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09F672-CDFA-45A2-8B58-1AF7B9193C65}" type="pres">
      <dgm:prSet presAssocID="{4E590083-86C6-41C7-8A9F-5F2DFB897FE6}" presName="gear2srcNode" presStyleLbl="node1" presStyleIdx="1" presStyleCnt="3"/>
      <dgm:spPr/>
      <dgm:t>
        <a:bodyPr/>
        <a:lstStyle/>
        <a:p>
          <a:endParaRPr lang="tr-TR"/>
        </a:p>
      </dgm:t>
    </dgm:pt>
    <dgm:pt modelId="{0CE394C0-A0CC-44EF-8FB9-69EC47C09333}" type="pres">
      <dgm:prSet presAssocID="{4E590083-86C6-41C7-8A9F-5F2DFB897FE6}" presName="gear2dstNode" presStyleLbl="node1" presStyleIdx="1" presStyleCnt="3"/>
      <dgm:spPr/>
      <dgm:t>
        <a:bodyPr/>
        <a:lstStyle/>
        <a:p>
          <a:endParaRPr lang="tr-TR"/>
        </a:p>
      </dgm:t>
    </dgm:pt>
    <dgm:pt modelId="{8D2FC17E-6F02-49C4-BB03-0DFF36BAE15D}" type="pres">
      <dgm:prSet presAssocID="{BDADD609-D0B9-4B2C-B46C-DDF5F7B08716}" presName="gear3" presStyleLbl="node1" presStyleIdx="2" presStyleCnt="3"/>
      <dgm:spPr/>
      <dgm:t>
        <a:bodyPr/>
        <a:lstStyle/>
        <a:p>
          <a:endParaRPr lang="tr-TR"/>
        </a:p>
      </dgm:t>
    </dgm:pt>
    <dgm:pt modelId="{CE91C5CC-81BB-4215-A3F4-EE72FF220736}" type="pres">
      <dgm:prSet presAssocID="{BDADD609-D0B9-4B2C-B46C-DDF5F7B087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EE0C76-172A-4028-A65E-5D79FEF73DA5}" type="pres">
      <dgm:prSet presAssocID="{BDADD609-D0B9-4B2C-B46C-DDF5F7B08716}" presName="gear3srcNode" presStyleLbl="node1" presStyleIdx="2" presStyleCnt="3"/>
      <dgm:spPr/>
      <dgm:t>
        <a:bodyPr/>
        <a:lstStyle/>
        <a:p>
          <a:endParaRPr lang="tr-TR"/>
        </a:p>
      </dgm:t>
    </dgm:pt>
    <dgm:pt modelId="{C1484E01-EF18-4F86-B7B2-7E50AA8CFED1}" type="pres">
      <dgm:prSet presAssocID="{BDADD609-D0B9-4B2C-B46C-DDF5F7B08716}" presName="gear3dstNode" presStyleLbl="node1" presStyleIdx="2" presStyleCnt="3"/>
      <dgm:spPr/>
      <dgm:t>
        <a:bodyPr/>
        <a:lstStyle/>
        <a:p>
          <a:endParaRPr lang="tr-TR"/>
        </a:p>
      </dgm:t>
    </dgm:pt>
    <dgm:pt modelId="{FCEC1DD5-D6F9-4D87-90BE-CAE3842E8620}" type="pres">
      <dgm:prSet presAssocID="{184DAE6C-DCA9-44F7-8A1E-C4FF62D4ACA1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D415E481-B01C-4F2E-A2A7-59F0BA10CCAE}" type="pres">
      <dgm:prSet presAssocID="{3B078584-3FCE-4DE7-91D2-67A13DAA1AB3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5B477444-5059-4E9A-8F71-B88F128C4354}" type="pres">
      <dgm:prSet presAssocID="{C09EE591-6CC7-4C5F-8EAE-AC78476F5104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2416974F-8156-403A-A49F-E1883A2E28B2}" srcId="{D84308EB-D4A5-46BD-ABF5-F039AFFD0DAE}" destId="{BDADD609-D0B9-4B2C-B46C-DDF5F7B08716}" srcOrd="2" destOrd="0" parTransId="{109E5D3D-2E0B-4637-90FC-A7C5DDFD20A0}" sibTransId="{C09EE591-6CC7-4C5F-8EAE-AC78476F5104}"/>
    <dgm:cxn modelId="{BE0763A2-C50C-4E60-9196-D42F905AB7B8}" type="presOf" srcId="{184DAE6C-DCA9-44F7-8A1E-C4FF62D4ACA1}" destId="{FCEC1DD5-D6F9-4D87-90BE-CAE3842E8620}" srcOrd="0" destOrd="0" presId="urn:microsoft.com/office/officeart/2005/8/layout/gear1"/>
    <dgm:cxn modelId="{16D3EAD3-3EB5-4C0F-BBAD-5CBB2B9F54FD}" type="presOf" srcId="{4E590083-86C6-41C7-8A9F-5F2DFB897FE6}" destId="{0CE394C0-A0CC-44EF-8FB9-69EC47C09333}" srcOrd="2" destOrd="0" presId="urn:microsoft.com/office/officeart/2005/8/layout/gear1"/>
    <dgm:cxn modelId="{E1D24B91-CD59-4350-A272-271B6924EB43}" type="presOf" srcId="{D84308EB-D4A5-46BD-ABF5-F039AFFD0DAE}" destId="{A8209ECE-580E-4A46-84F8-B28E260C2F38}" srcOrd="0" destOrd="0" presId="urn:microsoft.com/office/officeart/2005/8/layout/gear1"/>
    <dgm:cxn modelId="{67A99CE3-AF8E-4CD0-A5A3-C068154D122C}" type="presOf" srcId="{BDADD609-D0B9-4B2C-B46C-DDF5F7B08716}" destId="{8D2FC17E-6F02-49C4-BB03-0DFF36BAE15D}" srcOrd="0" destOrd="0" presId="urn:microsoft.com/office/officeart/2005/8/layout/gear1"/>
    <dgm:cxn modelId="{468EA2D6-D616-4AE5-8FB7-D6C43536F490}" type="presOf" srcId="{C09EE591-6CC7-4C5F-8EAE-AC78476F5104}" destId="{5B477444-5059-4E9A-8F71-B88F128C4354}" srcOrd="0" destOrd="0" presId="urn:microsoft.com/office/officeart/2005/8/layout/gear1"/>
    <dgm:cxn modelId="{DD8EA087-10BD-4D7E-ABB6-3840967B2ACE}" type="presOf" srcId="{4E590083-86C6-41C7-8A9F-5F2DFB897FE6}" destId="{25A095A8-B236-4243-BE92-088DEBD53E40}" srcOrd="0" destOrd="0" presId="urn:microsoft.com/office/officeart/2005/8/layout/gear1"/>
    <dgm:cxn modelId="{A82DCA36-AB49-4152-A4CB-81747889B5C6}" srcId="{D84308EB-D4A5-46BD-ABF5-F039AFFD0DAE}" destId="{4E590083-86C6-41C7-8A9F-5F2DFB897FE6}" srcOrd="1" destOrd="0" parTransId="{610AA3AA-622D-425D-B146-294B77C1BB17}" sibTransId="{3B078584-3FCE-4DE7-91D2-67A13DAA1AB3}"/>
    <dgm:cxn modelId="{DFF25D86-2AB2-4EC5-913D-A6422B4EC234}" type="presOf" srcId="{BDADD609-D0B9-4B2C-B46C-DDF5F7B08716}" destId="{15EE0C76-172A-4028-A65E-5D79FEF73DA5}" srcOrd="2" destOrd="0" presId="urn:microsoft.com/office/officeart/2005/8/layout/gear1"/>
    <dgm:cxn modelId="{53EE657A-8862-437E-AF7F-D93EE8371DEF}" type="presOf" srcId="{20984472-7DD5-49E4-A315-FAAE006D1CDE}" destId="{55EC74AA-73CE-4E82-9D5B-B42CCA1B2577}" srcOrd="2" destOrd="0" presId="urn:microsoft.com/office/officeart/2005/8/layout/gear1"/>
    <dgm:cxn modelId="{15D1C060-4A5F-4A98-9C79-2F48AD0163A0}" type="presOf" srcId="{4E590083-86C6-41C7-8A9F-5F2DFB897FE6}" destId="{8109F672-CDFA-45A2-8B58-1AF7B9193C65}" srcOrd="1" destOrd="0" presId="urn:microsoft.com/office/officeart/2005/8/layout/gear1"/>
    <dgm:cxn modelId="{84C70963-E3CC-479E-8E80-D701B4023975}" srcId="{D84308EB-D4A5-46BD-ABF5-F039AFFD0DAE}" destId="{20984472-7DD5-49E4-A315-FAAE006D1CDE}" srcOrd="0" destOrd="0" parTransId="{6024613E-EDFA-4DF6-98A7-5F6934B477F9}" sibTransId="{184DAE6C-DCA9-44F7-8A1E-C4FF62D4ACA1}"/>
    <dgm:cxn modelId="{3683C24A-3BB4-423C-9510-77EBDAD3DA55}" type="presOf" srcId="{BDADD609-D0B9-4B2C-B46C-DDF5F7B08716}" destId="{CE91C5CC-81BB-4215-A3F4-EE72FF220736}" srcOrd="1" destOrd="0" presId="urn:microsoft.com/office/officeart/2005/8/layout/gear1"/>
    <dgm:cxn modelId="{2E5088B9-127A-416B-B486-59C759CC84D6}" type="presOf" srcId="{20984472-7DD5-49E4-A315-FAAE006D1CDE}" destId="{867F7F40-AB2A-43EA-AD4A-88A629F1D451}" srcOrd="1" destOrd="0" presId="urn:microsoft.com/office/officeart/2005/8/layout/gear1"/>
    <dgm:cxn modelId="{C7FD6AE3-1456-4496-9BEE-EEA18CDC8DE0}" type="presOf" srcId="{3B078584-3FCE-4DE7-91D2-67A13DAA1AB3}" destId="{D415E481-B01C-4F2E-A2A7-59F0BA10CCAE}" srcOrd="0" destOrd="0" presId="urn:microsoft.com/office/officeart/2005/8/layout/gear1"/>
    <dgm:cxn modelId="{4E6A296C-EC87-47D1-B19C-9AEA21C773FA}" type="presOf" srcId="{BDADD609-D0B9-4B2C-B46C-DDF5F7B08716}" destId="{C1484E01-EF18-4F86-B7B2-7E50AA8CFED1}" srcOrd="3" destOrd="0" presId="urn:microsoft.com/office/officeart/2005/8/layout/gear1"/>
    <dgm:cxn modelId="{2A31DC6A-85D3-4FE8-AFE6-9367659BDCD4}" type="presOf" srcId="{20984472-7DD5-49E4-A315-FAAE006D1CDE}" destId="{B3B28D73-7004-43CF-9A60-4CD29144F1E0}" srcOrd="0" destOrd="0" presId="urn:microsoft.com/office/officeart/2005/8/layout/gear1"/>
    <dgm:cxn modelId="{8AEF9B71-ECDC-4D03-90F6-23F192461B2C}" type="presParOf" srcId="{A8209ECE-580E-4A46-84F8-B28E260C2F38}" destId="{B3B28D73-7004-43CF-9A60-4CD29144F1E0}" srcOrd="0" destOrd="0" presId="urn:microsoft.com/office/officeart/2005/8/layout/gear1"/>
    <dgm:cxn modelId="{3BAFF6D0-4E37-4489-884F-4138D86B6A1F}" type="presParOf" srcId="{A8209ECE-580E-4A46-84F8-B28E260C2F38}" destId="{867F7F40-AB2A-43EA-AD4A-88A629F1D451}" srcOrd="1" destOrd="0" presId="urn:microsoft.com/office/officeart/2005/8/layout/gear1"/>
    <dgm:cxn modelId="{4F029535-2AEB-47B2-A633-DDDFDD1735A2}" type="presParOf" srcId="{A8209ECE-580E-4A46-84F8-B28E260C2F38}" destId="{55EC74AA-73CE-4E82-9D5B-B42CCA1B2577}" srcOrd="2" destOrd="0" presId="urn:microsoft.com/office/officeart/2005/8/layout/gear1"/>
    <dgm:cxn modelId="{185DA88F-33E8-4A1A-9879-40BD0496B713}" type="presParOf" srcId="{A8209ECE-580E-4A46-84F8-B28E260C2F38}" destId="{25A095A8-B236-4243-BE92-088DEBD53E40}" srcOrd="3" destOrd="0" presId="urn:microsoft.com/office/officeart/2005/8/layout/gear1"/>
    <dgm:cxn modelId="{21FF80DB-0971-45CB-8608-86F9BB0929EB}" type="presParOf" srcId="{A8209ECE-580E-4A46-84F8-B28E260C2F38}" destId="{8109F672-CDFA-45A2-8B58-1AF7B9193C65}" srcOrd="4" destOrd="0" presId="urn:microsoft.com/office/officeart/2005/8/layout/gear1"/>
    <dgm:cxn modelId="{F422EB6C-B53E-4FE8-9454-C60CA751758C}" type="presParOf" srcId="{A8209ECE-580E-4A46-84F8-B28E260C2F38}" destId="{0CE394C0-A0CC-44EF-8FB9-69EC47C09333}" srcOrd="5" destOrd="0" presId="urn:microsoft.com/office/officeart/2005/8/layout/gear1"/>
    <dgm:cxn modelId="{45130B23-A264-4A69-A901-3AD9DA872562}" type="presParOf" srcId="{A8209ECE-580E-4A46-84F8-B28E260C2F38}" destId="{8D2FC17E-6F02-49C4-BB03-0DFF36BAE15D}" srcOrd="6" destOrd="0" presId="urn:microsoft.com/office/officeart/2005/8/layout/gear1"/>
    <dgm:cxn modelId="{849BAA57-CF38-479B-9829-1E47B9647568}" type="presParOf" srcId="{A8209ECE-580E-4A46-84F8-B28E260C2F38}" destId="{CE91C5CC-81BB-4215-A3F4-EE72FF220736}" srcOrd="7" destOrd="0" presId="urn:microsoft.com/office/officeart/2005/8/layout/gear1"/>
    <dgm:cxn modelId="{F059C1CF-DF8A-40C1-98E5-AD7B9FD607CB}" type="presParOf" srcId="{A8209ECE-580E-4A46-84F8-B28E260C2F38}" destId="{15EE0C76-172A-4028-A65E-5D79FEF73DA5}" srcOrd="8" destOrd="0" presId="urn:microsoft.com/office/officeart/2005/8/layout/gear1"/>
    <dgm:cxn modelId="{3BE45C8B-36DC-45E5-A1D5-600E26369446}" type="presParOf" srcId="{A8209ECE-580E-4A46-84F8-B28E260C2F38}" destId="{C1484E01-EF18-4F86-B7B2-7E50AA8CFED1}" srcOrd="9" destOrd="0" presId="urn:microsoft.com/office/officeart/2005/8/layout/gear1"/>
    <dgm:cxn modelId="{E2CCE5E4-EB04-4EC9-BA4B-62B56862B4E0}" type="presParOf" srcId="{A8209ECE-580E-4A46-84F8-B28E260C2F38}" destId="{FCEC1DD5-D6F9-4D87-90BE-CAE3842E8620}" srcOrd="10" destOrd="0" presId="urn:microsoft.com/office/officeart/2005/8/layout/gear1"/>
    <dgm:cxn modelId="{A88A935F-6B9B-4713-9E5B-8D74CC01DA88}" type="presParOf" srcId="{A8209ECE-580E-4A46-84F8-B28E260C2F38}" destId="{D415E481-B01C-4F2E-A2A7-59F0BA10CCAE}" srcOrd="11" destOrd="0" presId="urn:microsoft.com/office/officeart/2005/8/layout/gear1"/>
    <dgm:cxn modelId="{A23498BF-3197-4CB5-82D4-DEC4452E278E}" type="presParOf" srcId="{A8209ECE-580E-4A46-84F8-B28E260C2F38}" destId="{5B477444-5059-4E9A-8F71-B88F128C4354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8B61F7-5CBD-4104-8F23-CD5F1ECEF4CE}" type="doc">
      <dgm:prSet loTypeId="urn:microsoft.com/office/officeart/2005/8/layout/arrow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D280BFD7-B5D8-41E9-9E92-04E485128711}">
      <dgm:prSet/>
      <dgm:spPr/>
      <dgm:t>
        <a:bodyPr/>
        <a:lstStyle/>
        <a:p>
          <a:pPr algn="just" rtl="0"/>
          <a:r>
            <a:rPr lang="tr-TR" b="1" dirty="0" smtClean="0">
              <a:latin typeface="Times New Roman" pitchFamily="18" charset="0"/>
              <a:cs typeface="Times New Roman" pitchFamily="18" charset="0"/>
            </a:rPr>
            <a:t>PLANLAMA</a:t>
          </a:r>
          <a:endParaRPr lang="tr-TR" b="1" dirty="0">
            <a:latin typeface="Times New Roman" pitchFamily="18" charset="0"/>
            <a:cs typeface="Times New Roman" pitchFamily="18" charset="0"/>
          </a:endParaRPr>
        </a:p>
      </dgm:t>
    </dgm:pt>
    <dgm:pt modelId="{A650AA06-E4BF-47EE-8F1F-A69C3A277A4F}" type="parTrans" cxnId="{36EA9D7D-457B-4E54-BD00-CB3D4D464516}">
      <dgm:prSet/>
      <dgm:spPr/>
      <dgm:t>
        <a:bodyPr/>
        <a:lstStyle/>
        <a:p>
          <a:endParaRPr lang="tr-TR"/>
        </a:p>
      </dgm:t>
    </dgm:pt>
    <dgm:pt modelId="{FA3982C7-6D4C-47A7-A5AC-A54C1D424BE0}" type="sibTrans" cxnId="{36EA9D7D-457B-4E54-BD00-CB3D4D464516}">
      <dgm:prSet/>
      <dgm:spPr/>
      <dgm:t>
        <a:bodyPr/>
        <a:lstStyle/>
        <a:p>
          <a:endParaRPr lang="tr-TR"/>
        </a:p>
      </dgm:t>
    </dgm:pt>
    <dgm:pt modelId="{9AFFD687-E238-4F7E-A137-CFD13EC1A0F0}">
      <dgm:prSet/>
      <dgm:spPr/>
      <dgm:t>
        <a:bodyPr/>
        <a:lstStyle/>
        <a:p>
          <a:pPr algn="just"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Belirlenmiş amaçlara ulaşmak için gerekli araç ve yolların önceden tayin ve tespiti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64200CCE-D993-4CC9-A96D-60E103178CBE}" type="parTrans" cxnId="{8BC35328-0EE8-4BE6-B2C6-EEBB72CEFEE4}">
      <dgm:prSet/>
      <dgm:spPr/>
      <dgm:t>
        <a:bodyPr/>
        <a:lstStyle/>
        <a:p>
          <a:endParaRPr lang="tr-TR"/>
        </a:p>
      </dgm:t>
    </dgm:pt>
    <dgm:pt modelId="{2BD97518-703B-4D3C-BDF4-73DAE9A71CD7}" type="sibTrans" cxnId="{8BC35328-0EE8-4BE6-B2C6-EEBB72CEFEE4}">
      <dgm:prSet/>
      <dgm:spPr/>
      <dgm:t>
        <a:bodyPr/>
        <a:lstStyle/>
        <a:p>
          <a:endParaRPr lang="tr-TR"/>
        </a:p>
      </dgm:t>
    </dgm:pt>
    <dgm:pt modelId="{D0CDBE64-EAB8-40A3-9758-136011482F99}">
      <dgm:prSet/>
      <dgm:spPr/>
      <dgm:t>
        <a:bodyPr/>
        <a:lstStyle/>
        <a:p>
          <a:pPr algn="just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KURUMLARIN devamlılığını sağlamak için geleceğin ne olacağını tahmin etmek ve KURUMLARIN  gidişatını öngörmek</a:t>
          </a:r>
        </a:p>
      </dgm:t>
    </dgm:pt>
    <dgm:pt modelId="{37034021-9928-4EF3-A736-2923972F1FEB}">
      <dgm:prSet custT="1"/>
      <dgm:spPr/>
      <dgm:t>
        <a:bodyPr/>
        <a:lstStyle/>
        <a:p>
          <a:pPr algn="just" rtl="0"/>
          <a:r>
            <a:rPr lang="tr-TR" sz="1800" b="1" dirty="0" smtClean="0">
              <a:latin typeface="Times New Roman" pitchFamily="18" charset="0"/>
              <a:cs typeface="Times New Roman" pitchFamily="18" charset="0"/>
            </a:rPr>
            <a:t>NEDEN PLANLAMA</a:t>
          </a:r>
          <a:endParaRPr lang="tr-TR" sz="1800" b="1" dirty="0">
            <a:latin typeface="Times New Roman" pitchFamily="18" charset="0"/>
            <a:cs typeface="Times New Roman" pitchFamily="18" charset="0"/>
          </a:endParaRPr>
        </a:p>
      </dgm:t>
    </dgm:pt>
    <dgm:pt modelId="{AD548163-48EF-4CB7-9B94-AB1A4F58B572}" type="sibTrans" cxnId="{07114209-1455-419C-A57C-6348E6B37C10}">
      <dgm:prSet/>
      <dgm:spPr/>
      <dgm:t>
        <a:bodyPr/>
        <a:lstStyle/>
        <a:p>
          <a:endParaRPr lang="tr-TR"/>
        </a:p>
      </dgm:t>
    </dgm:pt>
    <dgm:pt modelId="{7DF7AD49-C556-42BC-8BB2-446B2DCA7340}" type="parTrans" cxnId="{07114209-1455-419C-A57C-6348E6B37C10}">
      <dgm:prSet/>
      <dgm:spPr/>
      <dgm:t>
        <a:bodyPr/>
        <a:lstStyle/>
        <a:p>
          <a:endParaRPr lang="tr-TR"/>
        </a:p>
      </dgm:t>
    </dgm:pt>
    <dgm:pt modelId="{FF3C3BB6-B2DC-4E28-BE1D-3C2BAFBC09D1}" type="sibTrans" cxnId="{F17921E5-96BC-4B1C-9642-3186C2D26789}">
      <dgm:prSet/>
      <dgm:spPr/>
      <dgm:t>
        <a:bodyPr/>
        <a:lstStyle/>
        <a:p>
          <a:endParaRPr lang="tr-TR"/>
        </a:p>
      </dgm:t>
    </dgm:pt>
    <dgm:pt modelId="{C84A65EC-155C-458D-A865-9BE31D0640C3}" type="parTrans" cxnId="{F17921E5-96BC-4B1C-9642-3186C2D26789}">
      <dgm:prSet/>
      <dgm:spPr/>
      <dgm:t>
        <a:bodyPr/>
        <a:lstStyle/>
        <a:p>
          <a:endParaRPr lang="tr-TR"/>
        </a:p>
      </dgm:t>
    </dgm:pt>
    <dgm:pt modelId="{86B932B9-971A-4A1B-982E-B88B2318A9CD}" type="pres">
      <dgm:prSet presAssocID="{E78B61F7-5CBD-4104-8F23-CD5F1ECEF4C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939E28-A6BE-4897-8A61-4EC5D5893DE3}" type="pres">
      <dgm:prSet presAssocID="{E78B61F7-5CBD-4104-8F23-CD5F1ECEF4CE}" presName="divider" presStyleLbl="fgShp" presStyleIdx="0" presStyleCnt="1"/>
      <dgm:spPr/>
      <dgm:t>
        <a:bodyPr/>
        <a:lstStyle/>
        <a:p>
          <a:endParaRPr lang="tr-TR"/>
        </a:p>
      </dgm:t>
    </dgm:pt>
    <dgm:pt modelId="{552C761D-2A8E-41DC-B247-2D7FF492A158}" type="pres">
      <dgm:prSet presAssocID="{D280BFD7-B5D8-41E9-9E92-04E485128711}" presName="downArrow" presStyleLbl="node1" presStyleIdx="0" presStyleCnt="2"/>
      <dgm:spPr/>
      <dgm:t>
        <a:bodyPr/>
        <a:lstStyle/>
        <a:p>
          <a:endParaRPr lang="tr-TR"/>
        </a:p>
      </dgm:t>
    </dgm:pt>
    <dgm:pt modelId="{18D1F15F-4C2D-4955-8D7D-858AB9DCF0F7}" type="pres">
      <dgm:prSet presAssocID="{D280BFD7-B5D8-41E9-9E92-04E485128711}" presName="downArrowText" presStyleLbl="revTx" presStyleIdx="0" presStyleCnt="2" custScaleX="1115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74CB14-9923-46DC-A8EC-3AB421F80DD7}" type="pres">
      <dgm:prSet presAssocID="{37034021-9928-4EF3-A736-2923972F1FEB}" presName="upArrow" presStyleLbl="node1" presStyleIdx="1" presStyleCnt="2"/>
      <dgm:spPr/>
      <dgm:t>
        <a:bodyPr/>
        <a:lstStyle/>
        <a:p>
          <a:endParaRPr lang="tr-TR"/>
        </a:p>
      </dgm:t>
    </dgm:pt>
    <dgm:pt modelId="{840E9157-96C8-419A-B4AD-B20849FB0218}" type="pres">
      <dgm:prSet presAssocID="{37034021-9928-4EF3-A736-2923972F1FEB}" presName="upArrowText" presStyleLbl="revTx" presStyleIdx="1" presStyleCnt="2" custScaleX="968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C35328-0EE8-4BE6-B2C6-EEBB72CEFEE4}" srcId="{D280BFD7-B5D8-41E9-9E92-04E485128711}" destId="{9AFFD687-E238-4F7E-A137-CFD13EC1A0F0}" srcOrd="0" destOrd="0" parTransId="{64200CCE-D993-4CC9-A96D-60E103178CBE}" sibTransId="{2BD97518-703B-4D3C-BDF4-73DAE9A71CD7}"/>
    <dgm:cxn modelId="{36EA9D7D-457B-4E54-BD00-CB3D4D464516}" srcId="{E78B61F7-5CBD-4104-8F23-CD5F1ECEF4CE}" destId="{D280BFD7-B5D8-41E9-9E92-04E485128711}" srcOrd="0" destOrd="0" parTransId="{A650AA06-E4BF-47EE-8F1F-A69C3A277A4F}" sibTransId="{FA3982C7-6D4C-47A7-A5AC-A54C1D424BE0}"/>
    <dgm:cxn modelId="{54CB5539-256B-4CF8-B55B-93EBF2EF7267}" type="presOf" srcId="{D280BFD7-B5D8-41E9-9E92-04E485128711}" destId="{18D1F15F-4C2D-4955-8D7D-858AB9DCF0F7}" srcOrd="0" destOrd="0" presId="urn:microsoft.com/office/officeart/2005/8/layout/arrow3"/>
    <dgm:cxn modelId="{4274408D-8455-4AB5-B21B-D5FC3817BE59}" type="presOf" srcId="{9AFFD687-E238-4F7E-A137-CFD13EC1A0F0}" destId="{18D1F15F-4C2D-4955-8D7D-858AB9DCF0F7}" srcOrd="0" destOrd="1" presId="urn:microsoft.com/office/officeart/2005/8/layout/arrow3"/>
    <dgm:cxn modelId="{07114209-1455-419C-A57C-6348E6B37C10}" srcId="{E78B61F7-5CBD-4104-8F23-CD5F1ECEF4CE}" destId="{37034021-9928-4EF3-A736-2923972F1FEB}" srcOrd="1" destOrd="0" parTransId="{7DF7AD49-C556-42BC-8BB2-446B2DCA7340}" sibTransId="{AD548163-48EF-4CB7-9B94-AB1A4F58B572}"/>
    <dgm:cxn modelId="{F29A1903-F876-440B-8F89-3214F7327F60}" type="presOf" srcId="{D0CDBE64-EAB8-40A3-9758-136011482F99}" destId="{840E9157-96C8-419A-B4AD-B20849FB0218}" srcOrd="0" destOrd="1" presId="urn:microsoft.com/office/officeart/2005/8/layout/arrow3"/>
    <dgm:cxn modelId="{A0027E25-DFA1-489B-BFD3-C263594F06AA}" type="presOf" srcId="{E78B61F7-5CBD-4104-8F23-CD5F1ECEF4CE}" destId="{86B932B9-971A-4A1B-982E-B88B2318A9CD}" srcOrd="0" destOrd="0" presId="urn:microsoft.com/office/officeart/2005/8/layout/arrow3"/>
    <dgm:cxn modelId="{F17921E5-96BC-4B1C-9642-3186C2D26789}" srcId="{37034021-9928-4EF3-A736-2923972F1FEB}" destId="{D0CDBE64-EAB8-40A3-9758-136011482F99}" srcOrd="0" destOrd="0" parTransId="{C84A65EC-155C-458D-A865-9BE31D0640C3}" sibTransId="{FF3C3BB6-B2DC-4E28-BE1D-3C2BAFBC09D1}"/>
    <dgm:cxn modelId="{8E15DE3E-90B0-4411-9E73-DECC36C02E3B}" type="presOf" srcId="{37034021-9928-4EF3-A736-2923972F1FEB}" destId="{840E9157-96C8-419A-B4AD-B20849FB0218}" srcOrd="0" destOrd="0" presId="urn:microsoft.com/office/officeart/2005/8/layout/arrow3"/>
    <dgm:cxn modelId="{3C8ECBE6-2401-4DEB-BC74-7DC89C8165E9}" type="presParOf" srcId="{86B932B9-971A-4A1B-982E-B88B2318A9CD}" destId="{F0939E28-A6BE-4897-8A61-4EC5D5893DE3}" srcOrd="0" destOrd="0" presId="urn:microsoft.com/office/officeart/2005/8/layout/arrow3"/>
    <dgm:cxn modelId="{94AEA0DB-B270-450B-AA88-B322AC352E85}" type="presParOf" srcId="{86B932B9-971A-4A1B-982E-B88B2318A9CD}" destId="{552C761D-2A8E-41DC-B247-2D7FF492A158}" srcOrd="1" destOrd="0" presId="urn:microsoft.com/office/officeart/2005/8/layout/arrow3"/>
    <dgm:cxn modelId="{B59F777C-A3A8-483A-8F00-F8A358BD33C6}" type="presParOf" srcId="{86B932B9-971A-4A1B-982E-B88B2318A9CD}" destId="{18D1F15F-4C2D-4955-8D7D-858AB9DCF0F7}" srcOrd="2" destOrd="0" presId="urn:microsoft.com/office/officeart/2005/8/layout/arrow3"/>
    <dgm:cxn modelId="{27CF84DB-1407-438D-A5E0-F98CFE8E3668}" type="presParOf" srcId="{86B932B9-971A-4A1B-982E-B88B2318A9CD}" destId="{E174CB14-9923-46DC-A8EC-3AB421F80DD7}" srcOrd="3" destOrd="0" presId="urn:microsoft.com/office/officeart/2005/8/layout/arrow3"/>
    <dgm:cxn modelId="{A92FB1D3-CD90-48F1-AC37-7063BB0BA502}" type="presParOf" srcId="{86B932B9-971A-4A1B-982E-B88B2318A9CD}" destId="{840E9157-96C8-419A-B4AD-B20849FB021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E346A-3E44-4813-9EF4-4EB41BBE17A1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20BC-9E86-4016-BFFD-AFEEDC53DA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7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1096E3-F560-43AC-8BC7-BBA6E4AA2B34}" type="slidenum">
              <a:rPr lang="tr-TR" smtClean="0">
                <a:latin typeface="Times New Roman" pitchFamily="18" charset="0"/>
              </a:rPr>
              <a:pPr/>
              <a:t>5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5625" indent="-28677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7115" indent="-22942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5961" indent="-22942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64807" indent="-22942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23653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82498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41344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00190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3BCF4C9E-1E3B-4077-BF1E-A8635ED63172}" type="slidenum">
              <a:rPr lang="tr-TR" smtClean="0">
                <a:latin typeface="Times New Roman" pitchFamily="18" charset="0"/>
              </a:rPr>
              <a:pPr>
                <a:defRPr/>
              </a:pPr>
              <a:t>31</a:t>
            </a:fld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512075-652B-49EE-B465-48838186BE84}" type="slidenum">
              <a:rPr lang="tr-TR" smtClean="0">
                <a:latin typeface="Times New Roman" pitchFamily="18" charset="0"/>
              </a:rPr>
              <a:pPr/>
              <a:t>48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52463"/>
            <a:ext cx="4646612" cy="34861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87" y="4353984"/>
            <a:ext cx="5019334" cy="4138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5625" indent="-28677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7115" indent="-22942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5961" indent="-22942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64807" indent="-22942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23653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82498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41344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00190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E0F30789-E190-4706-A044-61A9C29AF972}" type="slidenum">
              <a:rPr lang="tr-TR" smtClean="0">
                <a:latin typeface="Times New Roman" pitchFamily="18" charset="0"/>
              </a:rPr>
              <a:pPr>
                <a:defRPr/>
              </a:pPr>
              <a:t>49</a:t>
            </a:fld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5625" indent="-28677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7115" indent="-22942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5961" indent="-22942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64807" indent="-22942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23653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82498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41344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00190" indent="-229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94D53C4A-2094-4258-BA79-639A4CDED656}" type="slidenum">
              <a:rPr lang="tr-TR" smtClean="0">
                <a:latin typeface="Times New Roman" pitchFamily="18" charset="0"/>
              </a:rPr>
              <a:pPr>
                <a:defRPr/>
              </a:pPr>
              <a:t>50</a:t>
            </a:fld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FFEE0-0D34-43A2-8C8E-AEAD15939FBF}" type="slidenum">
              <a:rPr lang="tr-TR"/>
              <a:pPr/>
              <a:t>58</a:t>
            </a:fld>
            <a:endParaRPr lang="tr-TR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AC655-B7F3-4E1D-AD16-19DD109201CB}" type="slidenum">
              <a:rPr lang="tr-TR"/>
              <a:pPr/>
              <a:t>63</a:t>
            </a:fld>
            <a:endParaRPr lang="tr-TR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8ED74-0937-4C56-AE7B-CD3D06B72E05}" type="slidenum">
              <a:rPr lang="tr-TR"/>
              <a:pPr/>
              <a:t>64</a:t>
            </a:fld>
            <a:endParaRPr lang="tr-TR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E7C9B-B9A1-4AE5-9F86-63859A1F1519}" type="slidenum">
              <a:rPr lang="tr-TR"/>
              <a:pPr/>
              <a:t>65</a:t>
            </a:fld>
            <a:endParaRPr lang="tr-TR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B3802-F297-46D7-932E-9FC0572331A4}" type="slidenum">
              <a:rPr lang="tr-TR"/>
              <a:pPr/>
              <a:t>67</a:t>
            </a:fld>
            <a:endParaRPr lang="tr-TR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C6DCD-BD30-4191-8AC5-D963E34BDCBB}" type="slidenum">
              <a:rPr lang="tr-TR"/>
              <a:pPr/>
              <a:t>70</a:t>
            </a:fld>
            <a:endParaRPr lang="tr-TR"/>
          </a:p>
        </p:txBody>
      </p:sp>
      <p:sp>
        <p:nvSpPr>
          <p:cNvPr id="2099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B0A674-AB8B-4F94-AA45-92B4FF5974BD}" type="slidenum">
              <a:rPr lang="tr-TR" smtClean="0">
                <a:latin typeface="Times New Roman" pitchFamily="18" charset="0"/>
              </a:rPr>
              <a:pPr/>
              <a:t>19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9DFC0-9509-488E-A9ED-BAA18F298AF7}" type="slidenum">
              <a:rPr lang="tr-TR"/>
              <a:pPr/>
              <a:t>71</a:t>
            </a:fld>
            <a:endParaRPr lang="tr-TR"/>
          </a:p>
        </p:txBody>
      </p:sp>
      <p:sp>
        <p:nvSpPr>
          <p:cNvPr id="210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21BFE-AD8F-4E66-BD7E-EFAF656B43D2}" type="slidenum">
              <a:rPr lang="tr-TR" smtClean="0"/>
              <a:pPr/>
              <a:t>77</a:t>
            </a:fld>
            <a:endParaRPr lang="tr-T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C640E9-B209-4FB7-AAD2-BBC36FD08DBA}" type="slidenum">
              <a:rPr lang="tr-TR" smtClean="0">
                <a:latin typeface="Times New Roman" pitchFamily="18" charset="0"/>
              </a:rPr>
              <a:pPr/>
              <a:t>20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D3935-CCEC-4BFD-B2A7-82A86A4E8203}" type="slidenum">
              <a:rPr lang="tr-TR"/>
              <a:pPr/>
              <a:t>21</a:t>
            </a:fld>
            <a:endParaRPr lang="tr-T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755AC4-EA28-4608-81A8-A5CB86AA716A}" type="slidenum">
              <a:rPr lang="tr-TR" smtClean="0">
                <a:latin typeface="Times New Roman" pitchFamily="18" charset="0"/>
              </a:rPr>
              <a:pPr/>
              <a:t>22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6066CB-1D78-4CEE-A917-AE1F7A57FF7E}" type="slidenum">
              <a:rPr lang="tr-TR" smtClean="0">
                <a:latin typeface="Times New Roman" pitchFamily="18" charset="0"/>
              </a:rPr>
              <a:pPr/>
              <a:t>24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61B2FC-D8A5-4315-B571-A02B122C6E54}" type="slidenum">
              <a:rPr lang="tr-TR" smtClean="0">
                <a:latin typeface="Times New Roman" pitchFamily="18" charset="0"/>
              </a:rPr>
              <a:pPr/>
              <a:t>25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A58677-CBE7-47A5-BA40-13AB70595017}" type="slidenum">
              <a:rPr lang="tr-TR" smtClean="0">
                <a:latin typeface="Times New Roman" pitchFamily="18" charset="0"/>
              </a:rPr>
              <a:pPr/>
              <a:t>26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BAC662-CA7E-4F95-99E5-874E9D20D07D}" type="slidenum">
              <a:rPr lang="tr-TR" smtClean="0">
                <a:latin typeface="Times New Roman" pitchFamily="18" charset="0"/>
              </a:rPr>
              <a:pPr/>
              <a:t>27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44FE-3B5C-4AAE-8C2B-7DC377DF21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F7FB-614A-4BA4-A576-4018117A87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01013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EA07-2935-4AF5-85FE-533E60ACBC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694121-B695-401C-82BC-094F18B8DC27}" type="datetimeFigureOut">
              <a:rPr lang="tr-TR" smtClean="0"/>
              <a:pPr/>
              <a:t>02.05.2014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4A688B-8DFD-421D-A694-36861E0DD6B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rente.com.tr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4632" cy="12241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STRATEJİK YÖNETİM VE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PLANLAMA 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848872" cy="2592288"/>
          </a:xfrm>
        </p:spPr>
        <p:txBody>
          <a:bodyPr>
            <a:normAutofit fontScale="25000" lnSpcReduction="20000"/>
          </a:bodyPr>
          <a:lstStyle/>
          <a:p>
            <a:r>
              <a:rPr lang="tr-TR" altLang="tr-TR" sz="12800" b="1" dirty="0" smtClean="0">
                <a:solidFill>
                  <a:schemeClr val="tx1"/>
                </a:solidFill>
                <a:latin typeface="Times New Roman Tur" pitchFamily="18" charset="0"/>
                <a:cs typeface="Times New Roman Tur" pitchFamily="18" charset="0"/>
              </a:rPr>
              <a:t>PROF.DR.CEMAL ZEHİR</a:t>
            </a:r>
          </a:p>
          <a:p>
            <a:pPr algn="just"/>
            <a:r>
              <a:rPr lang="tr-TR" altLang="tr-TR" sz="8600" b="1" dirty="0" smtClean="0">
                <a:latin typeface="Times New Roman Tur" pitchFamily="18" charset="0"/>
                <a:cs typeface="Times New Roman Tur" pitchFamily="18" charset="0"/>
              </a:rPr>
              <a:t>SOSYAL BİLİMLER ENSTİTÜSÜ MÜDÜRÜ</a:t>
            </a:r>
          </a:p>
          <a:p>
            <a:pPr algn="just"/>
            <a:r>
              <a:rPr lang="tr-TR" altLang="tr-TR" sz="8600" b="1" dirty="0" smtClean="0">
                <a:latin typeface="Times New Roman Tur" pitchFamily="18" charset="0"/>
                <a:cs typeface="Times New Roman Tur" pitchFamily="18" charset="0"/>
              </a:rPr>
              <a:t>JOURNAL OF GLOBAL STRATEGIC MANAGEMENT DERGİSİ BAŞ EDİTÖRÜ</a:t>
            </a:r>
          </a:p>
          <a:p>
            <a:pPr algn="just"/>
            <a:r>
              <a:rPr lang="tr-TR" altLang="tr-TR" sz="8600" b="1" dirty="0" smtClean="0">
                <a:latin typeface="Times New Roman Tur" pitchFamily="18" charset="0"/>
                <a:cs typeface="Times New Roman Tur" pitchFamily="18" charset="0"/>
              </a:rPr>
              <a:t>YILDIZ TEKNİK ÜNİVERSİTESİ İİBF İŞLETME BÖLÜMÜ ÖĞRETİM ÜYESİ</a:t>
            </a:r>
          </a:p>
          <a:p>
            <a:pPr algn="just"/>
            <a:r>
              <a:rPr lang="tr-TR" sz="8800" b="1" dirty="0" smtClean="0">
                <a:solidFill>
                  <a:srgbClr val="0070C0"/>
                </a:solidFill>
                <a:cs typeface="Tahoma" pitchFamily="34" charset="0"/>
              </a:rPr>
              <a:t>ULUSLARARASI STRATEJİK YÖNETİM DERNEĞİ GENEL SEKRETERİ</a:t>
            </a:r>
          </a:p>
          <a:p>
            <a:endParaRPr lang="tr-TR" altLang="tr-TR" sz="8600" b="1" dirty="0">
              <a:latin typeface="Times New Roman Tur" pitchFamily="18" charset="0"/>
              <a:cs typeface="Times New Roman T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3850" y="1508125"/>
            <a:ext cx="8280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AU" sz="24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Uzun</a:t>
            </a:r>
            <a:r>
              <a:rPr lang="en-AU" sz="2400" b="1" dirty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dönem</a:t>
            </a:r>
            <a:r>
              <a:rPr lang="en-AU" sz="2400" b="1" dirty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planlama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bugünkü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değerleri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400" b="1" dirty="0">
                <a:latin typeface="Times New Roman Tur" pitchFamily="18" charset="0"/>
                <a:cs typeface="Times New Roman Tur" pitchFamily="18" charset="0"/>
              </a:rPr>
              <a:t>k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ullanarak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, </a:t>
            </a:r>
            <a:r>
              <a:rPr lang="tr-TR" sz="2400" b="1" dirty="0" smtClean="0">
                <a:latin typeface="Times New Roman Tur" pitchFamily="18" charset="0"/>
                <a:cs typeface="Times New Roman Tur" pitchFamily="18" charset="0"/>
              </a:rPr>
              <a:t>kurumların</a:t>
            </a:r>
            <a:r>
              <a:rPr lang="en-AU" sz="2400" b="1" dirty="0" smtClean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geleceği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hakkında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400" b="1" dirty="0">
                <a:latin typeface="Times New Roman Tur" pitchFamily="18" charset="0"/>
                <a:cs typeface="Times New Roman Tur" pitchFamily="18" charset="0"/>
              </a:rPr>
              <a:t>t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ahminlerde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bulunur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.</a:t>
            </a:r>
            <a:endParaRPr lang="tr-TR" sz="2400" b="1" dirty="0">
              <a:latin typeface="Times New Roman Tur" pitchFamily="18" charset="0"/>
              <a:cs typeface="Times New Roman Tur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Halbuki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sürekli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değişen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400" b="1" dirty="0">
                <a:latin typeface="Times New Roman Tur" pitchFamily="18" charset="0"/>
                <a:cs typeface="Times New Roman Tur" pitchFamily="18" charset="0"/>
              </a:rPr>
              <a:t>f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aktörlere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bugün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esas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alınarak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yaklaşmak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400" b="1" dirty="0">
                <a:latin typeface="Times New Roman Tur" pitchFamily="18" charset="0"/>
                <a:cs typeface="Times New Roman Tur" pitchFamily="18" charset="0"/>
              </a:rPr>
              <a:t>i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sabetli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sonuçlar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getirmeyebilir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  <a:p>
            <a:pPr algn="ctr">
              <a:lnSpc>
                <a:spcPct val="125000"/>
              </a:lnSpc>
            </a:pPr>
            <a:endParaRPr lang="en-AU" sz="2400" b="1" dirty="0">
              <a:latin typeface="Times New Roman Tur" pitchFamily="18" charset="0"/>
              <a:cs typeface="Times New Roman Tur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Yöneticiler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örgütlerinin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gelecekte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nerede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400" b="1" dirty="0">
                <a:latin typeface="Times New Roman Tur" pitchFamily="18" charset="0"/>
                <a:cs typeface="Times New Roman Tur" pitchFamily="18" charset="0"/>
              </a:rPr>
              <a:t>o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lmasını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istediklerini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belirlemek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yerine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,</a:t>
            </a:r>
            <a:r>
              <a:rPr lang="tr-TR" sz="2400" b="1" dirty="0">
                <a:latin typeface="Times New Roman Tur" pitchFamily="18" charset="0"/>
                <a:cs typeface="Times New Roman Tur" pitchFamily="18" charset="0"/>
              </a:rPr>
              <a:t>y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apılan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projeksiyonların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ışığı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altında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zayıf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400" b="1" dirty="0">
                <a:latin typeface="Times New Roman Tur" pitchFamily="18" charset="0"/>
                <a:cs typeface="Times New Roman Tur" pitchFamily="18" charset="0"/>
              </a:rPr>
              <a:t>t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emellere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dayanarak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geleceği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teşkil</a:t>
            </a:r>
            <a:endParaRPr lang="en-AU" sz="2400" b="1" dirty="0">
              <a:latin typeface="Times New Roman Tur" pitchFamily="18" charset="0"/>
              <a:cs typeface="Times New Roman Tur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tr-TR" sz="2400" b="1" dirty="0">
                <a:latin typeface="Times New Roman Tur" pitchFamily="18" charset="0"/>
                <a:cs typeface="Times New Roman Tur" pitchFamily="18" charset="0"/>
              </a:rPr>
              <a:t>e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tmeye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400" b="1" dirty="0" err="1">
                <a:latin typeface="Times New Roman Tur" pitchFamily="18" charset="0"/>
                <a:cs typeface="Times New Roman Tur" pitchFamily="18" charset="0"/>
              </a:rPr>
              <a:t>çalışırlar</a:t>
            </a:r>
            <a:r>
              <a:rPr lang="en-AU" sz="24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65125" y="1660525"/>
            <a:ext cx="83835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Uzun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dönemli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planlar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aşırı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bir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şekilde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800" b="1" dirty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i</a:t>
            </a:r>
            <a:r>
              <a:rPr lang="en-AU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yimser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olma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eğilimindedirler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  <a:p>
            <a:pPr algn="ctr">
              <a:lnSpc>
                <a:spcPct val="125000"/>
              </a:lnSpc>
            </a:pP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Uzun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dönemli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planlama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esnek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değildir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  <a:p>
            <a:pPr algn="ctr">
              <a:lnSpc>
                <a:spcPct val="125000"/>
              </a:lnSpc>
            </a:pP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Uzun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dönemli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planlama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gerçekte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herkesin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800" b="1" dirty="0">
                <a:latin typeface="Times New Roman Tur" pitchFamily="18" charset="0"/>
                <a:cs typeface="Times New Roman Tur" pitchFamily="18" charset="0"/>
              </a:rPr>
              <a:t>k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abul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ettiğinden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daha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kısadır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764704"/>
            <a:ext cx="8675688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AU" sz="2800" b="1" u="sng" dirty="0" err="1">
                <a:solidFill>
                  <a:srgbClr val="00B050"/>
                </a:solidFill>
                <a:latin typeface="Times New Roman Tur" pitchFamily="18" charset="0"/>
                <a:cs typeface="Times New Roman Tur" pitchFamily="18" charset="0"/>
              </a:rPr>
              <a:t>Sratejik</a:t>
            </a:r>
            <a:r>
              <a:rPr lang="en-AU" sz="2800" b="1" u="sng" dirty="0">
                <a:solidFill>
                  <a:srgbClr val="00B050"/>
                </a:solidFill>
                <a:latin typeface="Times New Roman Tur" pitchFamily="18" charset="0"/>
                <a:cs typeface="Times New Roman Tur" pitchFamily="18" charset="0"/>
              </a:rPr>
              <a:t>  </a:t>
            </a:r>
            <a:r>
              <a:rPr lang="en-AU" sz="2800" b="1" u="sng" dirty="0" err="1">
                <a:solidFill>
                  <a:srgbClr val="00B050"/>
                </a:solidFill>
                <a:latin typeface="Times New Roman Tur" pitchFamily="18" charset="0"/>
                <a:cs typeface="Times New Roman Tur" pitchFamily="18" charset="0"/>
              </a:rPr>
              <a:t>düşünmenin</a:t>
            </a:r>
            <a:r>
              <a:rPr lang="en-AU" sz="2800" b="1" u="sng" dirty="0">
                <a:solidFill>
                  <a:srgbClr val="00B050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u="sng" dirty="0" err="1">
                <a:solidFill>
                  <a:srgbClr val="00B050"/>
                </a:solidFill>
                <a:latin typeface="Times New Roman Tur" pitchFamily="18" charset="0"/>
                <a:cs typeface="Times New Roman Tur" pitchFamily="18" charset="0"/>
              </a:rPr>
              <a:t>devamlılığının</a:t>
            </a:r>
            <a:r>
              <a:rPr lang="en-AU" sz="2800" b="1" u="sng" dirty="0">
                <a:solidFill>
                  <a:srgbClr val="00B050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AU" sz="2800" b="1" u="sng" dirty="0" err="1">
                <a:solidFill>
                  <a:srgbClr val="00B050"/>
                </a:solidFill>
                <a:latin typeface="Times New Roman Tur" pitchFamily="18" charset="0"/>
                <a:cs typeface="Times New Roman Tur" pitchFamily="18" charset="0"/>
              </a:rPr>
              <a:t>Sağlanabilmesi</a:t>
            </a:r>
            <a:r>
              <a:rPr lang="en-AU" sz="2800" b="1" u="sng" dirty="0">
                <a:solidFill>
                  <a:srgbClr val="00B050"/>
                </a:solidFill>
                <a:latin typeface="Times New Roman Tur" pitchFamily="18" charset="0"/>
                <a:cs typeface="Times New Roman Tur" pitchFamily="18" charset="0"/>
              </a:rPr>
              <a:t>:</a:t>
            </a:r>
          </a:p>
          <a:p>
            <a:pPr algn="ctr">
              <a:lnSpc>
                <a:spcPct val="125000"/>
              </a:lnSpc>
            </a:pPr>
            <a:endParaRPr lang="en-AU" sz="2800" b="1" u="sng" dirty="0">
              <a:latin typeface="Times New Roman Tur" pitchFamily="18" charset="0"/>
              <a:cs typeface="Times New Roman Tur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AU" sz="2800" b="1" u="sng" dirty="0" err="1"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AU" sz="28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u="sng" dirty="0" err="1">
                <a:latin typeface="Times New Roman Tur" pitchFamily="18" charset="0"/>
                <a:cs typeface="Times New Roman Tur" pitchFamily="18" charset="0"/>
              </a:rPr>
              <a:t>düşünme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i="1" dirty="0" err="1">
                <a:latin typeface="Times New Roman Tur" pitchFamily="18" charset="0"/>
                <a:cs typeface="Times New Roman Tur" pitchFamily="18" charset="0"/>
              </a:rPr>
              <a:t>uzun</a:t>
            </a:r>
            <a:r>
              <a:rPr lang="en-AU" sz="2800" b="1" i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i="1" dirty="0" err="1">
                <a:latin typeface="Times New Roman Tur" pitchFamily="18" charset="0"/>
                <a:cs typeface="Times New Roman Tur" pitchFamily="18" charset="0"/>
              </a:rPr>
              <a:t>dönemli</a:t>
            </a:r>
            <a:r>
              <a:rPr lang="en-AU" sz="2800" b="1" i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i="1" dirty="0" err="1">
                <a:latin typeface="Times New Roman Tur" pitchFamily="18" charset="0"/>
                <a:cs typeface="Times New Roman Tur" pitchFamily="18" charset="0"/>
              </a:rPr>
              <a:t>planlamadan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Ayrılmalı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,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ondan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önde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olmalıdır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  <a:p>
            <a:pPr algn="ctr">
              <a:lnSpc>
                <a:spcPct val="125000"/>
              </a:lnSpc>
            </a:pPr>
            <a:endParaRPr lang="en-AU" sz="2800" b="1" dirty="0">
              <a:latin typeface="Times New Roman Tur" pitchFamily="18" charset="0"/>
              <a:cs typeface="Times New Roman Tur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AU" sz="2800" b="1" u="sng" dirty="0" err="1">
                <a:latin typeface="Times New Roman Tur" pitchFamily="18" charset="0"/>
                <a:cs typeface="Times New Roman Tur" pitchFamily="18" charset="0"/>
              </a:rPr>
              <a:t>Uzun</a:t>
            </a:r>
            <a:r>
              <a:rPr lang="en-AU" sz="28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u="sng" dirty="0" err="1">
                <a:latin typeface="Times New Roman Tur" pitchFamily="18" charset="0"/>
                <a:cs typeface="Times New Roman Tur" pitchFamily="18" charset="0"/>
              </a:rPr>
              <a:t>dönem</a:t>
            </a:r>
            <a:r>
              <a:rPr lang="en-AU" sz="28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u="sng" dirty="0" err="1">
                <a:latin typeface="Times New Roman Tur" pitchFamily="18" charset="0"/>
                <a:cs typeface="Times New Roman Tur" pitchFamily="18" charset="0"/>
              </a:rPr>
              <a:t>planlama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ve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u="sng" dirty="0" err="1"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AU" sz="28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u="sng" dirty="0" err="1">
                <a:latin typeface="Times New Roman Tur" pitchFamily="18" charset="0"/>
                <a:cs typeface="Times New Roman Tur" pitchFamily="18" charset="0"/>
              </a:rPr>
              <a:t>düşünme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Ayrımı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;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net,spesifik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ve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basit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olduğu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sürece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düşünmenin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devamlılığı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sağlanabilir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AU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859631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  <a:latin typeface="Tahoma" pitchFamily="34" charset="0"/>
              </a:rPr>
              <a:t>STRATEJİK / TAKTİK KAVRAMLARI</a:t>
            </a:r>
            <a:endParaRPr lang="en-AU" sz="3200" b="1" u="sng" dirty="0">
              <a:solidFill>
                <a:srgbClr val="FF0000"/>
              </a:solidFill>
              <a:latin typeface="Tahoma" pitchFamily="34" charset="0"/>
            </a:endParaRPr>
          </a:p>
          <a:p>
            <a:endParaRPr lang="en-AU" sz="3200" b="1" u="sng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AU" sz="3200" b="1" dirty="0" err="1" smtClean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Neyin</a:t>
            </a:r>
            <a:r>
              <a:rPr lang="en-AU" sz="3200" b="1" dirty="0" smtClean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AU" sz="3200" b="1" dirty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neyin</a:t>
            </a:r>
            <a:r>
              <a:rPr lang="en-AU" sz="3200" b="1" dirty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taktik</a:t>
            </a:r>
            <a:r>
              <a:rPr lang="en-AU" sz="3200" b="1" dirty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olduğunu</a:t>
            </a:r>
            <a:r>
              <a:rPr lang="en-AU" sz="3200" b="1" dirty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r>
              <a:rPr lang="en-AU" sz="3200" b="1" dirty="0" err="1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Belirleyebilmek</a:t>
            </a:r>
            <a:r>
              <a:rPr lang="en-AU" sz="3200" b="1" dirty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  </a:t>
            </a:r>
            <a:r>
              <a:rPr lang="en-AU" sz="3200" b="1" dirty="0" err="1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için</a:t>
            </a:r>
            <a:r>
              <a:rPr lang="en-AU" sz="3200" b="1" dirty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  </a:t>
            </a:r>
            <a:r>
              <a:rPr lang="en-AU" sz="3200" b="1" dirty="0" err="1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kolay</a:t>
            </a:r>
            <a:r>
              <a:rPr lang="en-AU" sz="3200" b="1" dirty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ölçüt</a:t>
            </a:r>
            <a:r>
              <a:rPr lang="en-AU" sz="3200" b="1" dirty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 :</a:t>
            </a:r>
          </a:p>
          <a:p>
            <a:endParaRPr lang="en-AU" sz="3200" b="1" dirty="0">
              <a:latin typeface="Times New Roman Tur" pitchFamily="18" charset="0"/>
              <a:cs typeface="Times New Roman Tur" pitchFamily="18" charset="0"/>
            </a:endParaRPr>
          </a:p>
          <a:p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Eğer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sözkonusu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sorun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ile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ilgilenmenin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Sonucunda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u="sng" dirty="0" err="1">
                <a:latin typeface="Times New Roman Tur" pitchFamily="18" charset="0"/>
                <a:cs typeface="Times New Roman Tur" pitchFamily="18" charset="0"/>
              </a:rPr>
              <a:t>uzun</a:t>
            </a:r>
            <a:r>
              <a:rPr lang="en-AU" sz="32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u="sng" dirty="0" err="1">
                <a:latin typeface="Times New Roman Tur" pitchFamily="18" charset="0"/>
                <a:cs typeface="Times New Roman Tur" pitchFamily="18" charset="0"/>
              </a:rPr>
              <a:t>vadeli</a:t>
            </a:r>
            <a:r>
              <a:rPr lang="en-AU" sz="3200" b="1" u="sng" dirty="0">
                <a:latin typeface="Times New Roman Tur" pitchFamily="18" charset="0"/>
                <a:cs typeface="Times New Roman Tur" pitchFamily="18" charset="0"/>
              </a:rPr>
              <a:t>  </a:t>
            </a:r>
            <a:r>
              <a:rPr lang="en-AU" sz="3200" b="1" u="sng" dirty="0" err="1">
                <a:latin typeface="Times New Roman Tur" pitchFamily="18" charset="0"/>
                <a:cs typeface="Times New Roman Tur" pitchFamily="18" charset="0"/>
              </a:rPr>
              <a:t>bir</a:t>
            </a:r>
            <a:r>
              <a:rPr lang="en-AU" sz="32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u="sng" dirty="0" err="1">
                <a:latin typeface="Times New Roman Tur" pitchFamily="18" charset="0"/>
                <a:cs typeface="Times New Roman Tur" pitchFamily="18" charset="0"/>
              </a:rPr>
              <a:t>etki</a:t>
            </a:r>
            <a:r>
              <a:rPr lang="en-AU" sz="32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u="sng" dirty="0" err="1">
                <a:latin typeface="Times New Roman Tur" pitchFamily="18" charset="0"/>
                <a:cs typeface="Times New Roman Tur" pitchFamily="18" charset="0"/>
              </a:rPr>
              <a:t>ortaya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Çıkıyorsa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, o </a:t>
            </a:r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konu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niteliktedir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  <a:p>
            <a:r>
              <a:rPr lang="en-AU" sz="3200" b="1" u="sng" dirty="0" err="1" smtClean="0">
                <a:latin typeface="Times New Roman Tur" pitchFamily="18" charset="0"/>
                <a:cs typeface="Times New Roman Tur" pitchFamily="18" charset="0"/>
              </a:rPr>
              <a:t>Etkisi</a:t>
            </a:r>
            <a:r>
              <a:rPr lang="en-AU" sz="3200" b="1" u="sng" dirty="0" smtClean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u="sng" dirty="0" err="1">
                <a:latin typeface="Times New Roman Tur" pitchFamily="18" charset="0"/>
                <a:cs typeface="Times New Roman Tur" pitchFamily="18" charset="0"/>
              </a:rPr>
              <a:t>bu</a:t>
            </a:r>
            <a:r>
              <a:rPr lang="en-AU" sz="32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u="sng" dirty="0" err="1">
                <a:latin typeface="Times New Roman Tur" pitchFamily="18" charset="0"/>
                <a:cs typeface="Times New Roman Tur" pitchFamily="18" charset="0"/>
              </a:rPr>
              <a:t>derece</a:t>
            </a:r>
            <a:r>
              <a:rPr lang="en-AU" sz="32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u="sng" dirty="0" err="1">
                <a:latin typeface="Times New Roman Tur" pitchFamily="18" charset="0"/>
                <a:cs typeface="Times New Roman Tur" pitchFamily="18" charset="0"/>
              </a:rPr>
              <a:t>uzun</a:t>
            </a:r>
            <a:r>
              <a:rPr lang="en-AU" sz="3200" b="1" u="sng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u="sng" dirty="0" err="1">
                <a:latin typeface="Times New Roman Tur" pitchFamily="18" charset="0"/>
                <a:cs typeface="Times New Roman Tur" pitchFamily="18" charset="0"/>
              </a:rPr>
              <a:t>olmayan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konular</a:t>
            </a:r>
            <a:endParaRPr lang="en-AU" sz="3200" b="1" dirty="0">
              <a:latin typeface="Times New Roman Tur" pitchFamily="18" charset="0"/>
              <a:cs typeface="Times New Roman Tur" pitchFamily="18" charset="0"/>
            </a:endParaRPr>
          </a:p>
          <a:p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İse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taktik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200" b="1" dirty="0" err="1">
                <a:latin typeface="Times New Roman Tur" pitchFamily="18" charset="0"/>
                <a:cs typeface="Times New Roman Tur" pitchFamily="18" charset="0"/>
              </a:rPr>
              <a:t>niteliktedir</a:t>
            </a:r>
            <a:r>
              <a:rPr lang="en-AU" sz="3200" b="1" dirty="0">
                <a:latin typeface="Times New Roman Tur" pitchFamily="18" charset="0"/>
                <a:cs typeface="Times New Roman Tur" pitchFamily="18" charset="0"/>
              </a:rPr>
              <a:t>.</a:t>
            </a:r>
            <a:endParaRPr lang="en-AU" sz="3200" b="1" u="sng" dirty="0">
              <a:latin typeface="Times New Roman Tur" pitchFamily="18" charset="0"/>
              <a:cs typeface="Times New Roman T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382588"/>
            <a:ext cx="88392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 b="1">
                <a:solidFill>
                  <a:srgbClr val="FF0000"/>
                </a:solidFill>
                <a:latin typeface="Tahoma" pitchFamily="34" charset="0"/>
              </a:rPr>
              <a:t>STRATEJİK / TAKTİK KAVRAMLARI</a:t>
            </a:r>
          </a:p>
          <a:p>
            <a:endParaRPr lang="en-AU" sz="3200" b="1">
              <a:solidFill>
                <a:srgbClr val="FFFF66"/>
              </a:solidFill>
              <a:latin typeface="Tahoma" pitchFamily="34" charset="0"/>
            </a:endParaRPr>
          </a:p>
          <a:p>
            <a:endParaRPr lang="en-AU" sz="2000" b="1" u="sng">
              <a:latin typeface="Tahoma" pitchFamily="34" charset="0"/>
            </a:endParaRPr>
          </a:p>
          <a:p>
            <a:r>
              <a:rPr lang="en-AU" sz="2000" b="1">
                <a:latin typeface="Tahoma" pitchFamily="34" charset="0"/>
              </a:rPr>
              <a:t>    </a:t>
            </a:r>
            <a:endParaRPr lang="en-AU" sz="2000" b="1" u="sng">
              <a:latin typeface="Tahoma" pitchFamily="34" charset="0"/>
            </a:endParaRPr>
          </a:p>
          <a:p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Yanıt ayrıca </a:t>
            </a:r>
            <a:r>
              <a:rPr lang="en-AU" sz="3200" b="1" u="sng">
                <a:latin typeface="Times New Roman Tur" pitchFamily="18" charset="0"/>
                <a:cs typeface="Times New Roman Tur" pitchFamily="18" charset="0"/>
              </a:rPr>
              <a:t>yönetim düzeyi</a:t>
            </a:r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 ile de ilgilidir.</a:t>
            </a:r>
          </a:p>
          <a:p>
            <a:endParaRPr lang="en-AU" sz="3200" b="1">
              <a:latin typeface="Times New Roman Tur" pitchFamily="18" charset="0"/>
              <a:cs typeface="Times New Roman Tur" pitchFamily="18" charset="0"/>
            </a:endParaRPr>
          </a:p>
          <a:p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Bir bölüm için </a:t>
            </a:r>
            <a:r>
              <a:rPr lang="en-AU" sz="3200" b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taktik</a:t>
            </a:r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 nitelik taşıyan konu </a:t>
            </a:r>
          </a:p>
          <a:p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Diğer bir bölüm için </a:t>
            </a:r>
            <a:r>
              <a:rPr lang="en-AU" sz="3200" b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 nitelik </a:t>
            </a:r>
          </a:p>
          <a:p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Taşıyabilir.</a:t>
            </a:r>
          </a:p>
          <a:p>
            <a:endParaRPr lang="en-AU" sz="3200" b="1">
              <a:latin typeface="Times New Roman Tur" pitchFamily="18" charset="0"/>
              <a:cs typeface="Times New Roman Tur" pitchFamily="18" charset="0"/>
            </a:endParaRPr>
          </a:p>
          <a:p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“</a:t>
            </a:r>
            <a:r>
              <a:rPr lang="en-AU" sz="3200" b="1" u="sng">
                <a:latin typeface="Times New Roman Tur" pitchFamily="18" charset="0"/>
                <a:cs typeface="Times New Roman Tur" pitchFamily="18" charset="0"/>
              </a:rPr>
              <a:t>Strateji oluşturma</a:t>
            </a:r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”  ile “</a:t>
            </a:r>
            <a:r>
              <a:rPr lang="en-AU" sz="3200" b="1" u="sng">
                <a:latin typeface="Times New Roman Tur" pitchFamily="18" charset="0"/>
                <a:cs typeface="Times New Roman Tur" pitchFamily="18" charset="0"/>
              </a:rPr>
              <a:t>strateji bütünleştirme</a:t>
            </a:r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” arasındaki </a:t>
            </a:r>
            <a:r>
              <a:rPr lang="en-AU" sz="3200" b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denge</a:t>
            </a:r>
            <a:r>
              <a:rPr lang="en-AU" sz="3200" b="1">
                <a:latin typeface="Times New Roman Tur" pitchFamily="18" charset="0"/>
                <a:cs typeface="Times New Roman Tur" pitchFamily="18" charset="0"/>
              </a:rPr>
              <a:t> hassastır. </a:t>
            </a:r>
            <a:endParaRPr lang="en-AU" sz="3200" b="1" u="sng">
              <a:latin typeface="Times New Roman Tur" pitchFamily="18" charset="0"/>
              <a:cs typeface="Times New Roman Tur" pitchFamily="18" charset="0"/>
            </a:endParaRPr>
          </a:p>
          <a:p>
            <a:endParaRPr lang="en-AU" sz="2000" b="1" u="sng">
              <a:latin typeface="Tahoma" pitchFamily="34" charset="0"/>
            </a:endParaRPr>
          </a:p>
          <a:p>
            <a:endParaRPr lang="en-AU" sz="2000" b="1">
              <a:latin typeface="Tahoma" pitchFamily="34" charset="0"/>
            </a:endParaRPr>
          </a:p>
          <a:p>
            <a:r>
              <a:rPr lang="en-AU" sz="2000" b="1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8600" y="395288"/>
            <a:ext cx="89154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AU" alt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ur" pitchFamily="18" charset="0"/>
                <a:cs typeface="Times New Roman Tur" pitchFamily="18" charset="0"/>
              </a:rPr>
              <a:t>PEKİ NE YAPALIM?</a:t>
            </a:r>
            <a:endParaRPr lang="tr-TR" alt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ur" pitchFamily="18" charset="0"/>
              <a:cs typeface="Times New Roman Tur" pitchFamily="18" charset="0"/>
            </a:endParaRPr>
          </a:p>
          <a:p>
            <a:pPr>
              <a:lnSpc>
                <a:spcPct val="125000"/>
              </a:lnSpc>
              <a:defRPr/>
            </a:pPr>
            <a:endParaRPr lang="en-AU" altLang="tr-TR" sz="2800" b="1" dirty="0">
              <a:solidFill>
                <a:srgbClr val="FF0000"/>
              </a:solidFill>
              <a:latin typeface="Times New Roman Tur" pitchFamily="18" charset="0"/>
              <a:cs typeface="Times New Roman Tur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tr-TR" altLang="tr-TR" sz="2800" b="1" dirty="0" err="1" smtClean="0">
                <a:latin typeface="Times New Roman Tur" pitchFamily="18" charset="0"/>
                <a:cs typeface="Times New Roman Tur" pitchFamily="18" charset="0"/>
              </a:rPr>
              <a:t>Kurmların</a:t>
            </a:r>
            <a:r>
              <a:rPr lang="tr-TR" altLang="tr-TR" sz="2800" b="1" dirty="0" smtClean="0">
                <a:latin typeface="Times New Roman Tur" pitchFamily="18" charset="0"/>
                <a:cs typeface="Times New Roman Tur" pitchFamily="18" charset="0"/>
              </a:rPr>
              <a:t>  </a:t>
            </a:r>
            <a:r>
              <a:rPr lang="en-AU" altLang="tr-TR" sz="2800" b="1" dirty="0" smtClean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yapması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gereken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şey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,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pPr>
              <a:lnSpc>
                <a:spcPct val="125000"/>
              </a:lnSpc>
              <a:defRPr/>
            </a:pPr>
            <a:r>
              <a:rPr lang="tr-TR" altLang="tr-TR" sz="2800" b="1" dirty="0" err="1">
                <a:latin typeface="Times New Roman Tur" pitchFamily="18" charset="0"/>
                <a:cs typeface="Times New Roman Tur" pitchFamily="18" charset="0"/>
              </a:rPr>
              <a:t>d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üşünerek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bir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“</a:t>
            </a:r>
            <a:r>
              <a:rPr lang="en-AU" altLang="tr-TR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AU" altLang="tr-TR" sz="2800" b="1" dirty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yön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”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ya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da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“</a:t>
            </a:r>
            <a:r>
              <a:rPr lang="en-AU" altLang="tr-TR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AU" altLang="tr-TR" sz="2800" b="1" dirty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niyet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”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oluşturmaktır</a:t>
            </a:r>
            <a:r>
              <a:rPr lang="en-AU" altLang="tr-TR" sz="2800" b="1" dirty="0" smtClean="0">
                <a:latin typeface="Times New Roman Tur" pitchFamily="18" charset="0"/>
                <a:cs typeface="Times New Roman Tur" pitchFamily="18" charset="0"/>
              </a:rPr>
              <a:t>.</a:t>
            </a:r>
            <a:endParaRPr lang="en-AU" altLang="tr-TR" sz="2800" b="1" dirty="0">
              <a:latin typeface="Times New Roman Tur" pitchFamily="18" charset="0"/>
              <a:cs typeface="Times New Roman Tur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-228600"/>
            <a:r>
              <a:rPr lang="tr-TR" sz="2800" dirty="0" smtClean="0">
                <a:latin typeface="Tahoma" pitchFamily="34" charset="0"/>
              </a:rPr>
              <a:t>Son 5 yıl içerisindeki başlıca başarılarımız nelerdir? Bunları bir çeşit kaldıraç olarak kullanmak için nasıl bir hareket tarzı benimseyebiliriz?</a:t>
            </a:r>
          </a:p>
          <a:p>
            <a:pPr marL="228600" indent="-228600"/>
            <a:r>
              <a:rPr lang="tr-TR" sz="2800" dirty="0" smtClean="0">
                <a:latin typeface="Tahoma" pitchFamily="34" charset="0"/>
              </a:rPr>
              <a:t>Son 5 yıl içerisindeki başlıca başarısızlıklarımız nelerdir? Bunların etkisini en aza indirmek için nasıl bir hareket tarzı benimseyebiliriz?</a:t>
            </a:r>
          </a:p>
          <a:p>
            <a:pPr marL="228600" indent="-228600"/>
            <a:r>
              <a:rPr lang="tr-TR" sz="2800" dirty="0" smtClean="0">
                <a:latin typeface="Tahoma" pitchFamily="34" charset="0"/>
              </a:rPr>
              <a:t>Başlıca güç aldığımız  noktalar nelerdir? Bunlardan stratejik olarak nasıl yararlanabiliriz?</a:t>
            </a:r>
          </a:p>
          <a:p>
            <a:pPr marL="228600" indent="-228600"/>
            <a:r>
              <a:rPr lang="tr-TR" sz="2800" dirty="0" smtClean="0">
                <a:latin typeface="Tahoma" pitchFamily="34" charset="0"/>
              </a:rPr>
              <a:t>Başlıca zayıf noktalarımız nelerdir? Bunları nasıl düzeltebilir ya da etkilerini nasıl aza indirebiliriz?</a:t>
            </a:r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1CBD2-2E3E-48CB-AE15-293746A188B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STRATEJİK DÜŞÜNEBİLME DEVAMLILIĞI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8600" indent="-228600"/>
            <a:r>
              <a:rPr lang="tr-TR" sz="2800" dirty="0" smtClean="0">
                <a:latin typeface="Tahoma" pitchFamily="34" charset="0"/>
              </a:rPr>
              <a:t>Gelecek 5-10 yıl içerisinde bizi etkileyecek ekonomik, politik düzenlemelerle, demografik faktörler dış etkenler nelerdir? </a:t>
            </a:r>
          </a:p>
          <a:p>
            <a:pPr marL="228600" indent="-228600"/>
            <a:r>
              <a:rPr lang="tr-TR" sz="2800" dirty="0" smtClean="0">
                <a:latin typeface="Tahoma" pitchFamily="34" charset="0"/>
              </a:rPr>
              <a:t>Onları etkili bir biçimde ele almak için nasıl bir hareket tarzı benimseyebiliriz?</a:t>
            </a:r>
          </a:p>
          <a:p>
            <a:pPr marL="228600" indent="-228600"/>
            <a:r>
              <a:rPr lang="tr-TR" sz="2800" dirty="0" smtClean="0">
                <a:latin typeface="Tahoma" pitchFamily="34" charset="0"/>
              </a:rPr>
              <a:t>Gelecek 5 ila 10 yılda önümüzde duran başlıca fırsatlar nelerdir? Bunlardan yararlanmak için ne yapabiliriz?</a:t>
            </a:r>
          </a:p>
          <a:p>
            <a:pPr marL="228600" indent="-228600"/>
            <a:r>
              <a:rPr lang="tr-TR" sz="2800" dirty="0" smtClean="0">
                <a:latin typeface="Tahoma" pitchFamily="34" charset="0"/>
              </a:rPr>
              <a:t>Uygulamaya çalıştığımız stratejilerimiz nelerdir?Bu stratejiler hangi alanlardadır? </a:t>
            </a:r>
          </a:p>
          <a:p>
            <a:pPr marL="228600" indent="-228600"/>
            <a:r>
              <a:rPr lang="tr-TR" sz="2800" dirty="0" smtClean="0">
                <a:latin typeface="Tahoma" pitchFamily="34" charset="0"/>
              </a:rPr>
              <a:t>Hizmet sunulabilecek başka stratejiler var mıdır? Varsa hangileridir ve neden?</a:t>
            </a:r>
          </a:p>
          <a:p>
            <a:pPr marL="228600" indent="-228600"/>
            <a:r>
              <a:rPr lang="tr-TR" sz="2800" dirty="0" smtClean="0">
                <a:latin typeface="Tahoma" pitchFamily="34" charset="0"/>
              </a:rPr>
              <a:t>Gelecek on yılda karşımıza çıkacak en önemli üç </a:t>
            </a:r>
            <a:r>
              <a:rPr lang="tr-TR" sz="2800" dirty="0" err="1" smtClean="0">
                <a:latin typeface="Tahoma" pitchFamily="34" charset="0"/>
              </a:rPr>
              <a:t>firsat</a:t>
            </a:r>
            <a:r>
              <a:rPr lang="tr-TR" sz="2800" dirty="0" smtClean="0">
                <a:latin typeface="Tahoma" pitchFamily="34" charset="0"/>
              </a:rPr>
              <a:t> nedir? Neden önemlidir?</a:t>
            </a:r>
            <a:endParaRPr lang="tr-TR" sz="2800" dirty="0">
              <a:latin typeface="Tahoma" pitchFamily="34" charset="0"/>
            </a:endParaRPr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1CBD2-2E3E-48CB-AE15-293746A188B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/>
              <a:t>STRATEJİK DÜŞÜNEBİLME DEVAMLILIĞI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6106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yönetimin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temelinde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değişimi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dünya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görüşü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olarak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almak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ve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değişimi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yaratıcılık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için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fırsat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olarak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kullanmak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yatmaktadır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. </a:t>
            </a:r>
            <a:endParaRPr lang="tr-TR" sz="3200" b="1" dirty="0">
              <a:latin typeface="Times New Roman Tur" pitchFamily="18" charset="0"/>
              <a:cs typeface="Times New Roman Tur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Bu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noktada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stratejik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yönetimin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en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önemli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unsuruna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sz="3200" b="1" dirty="0" err="1">
                <a:latin typeface="Times New Roman Tur" pitchFamily="18" charset="0"/>
                <a:cs typeface="Times New Roman Tur" pitchFamily="18" charset="0"/>
              </a:rPr>
              <a:t>ermekteyiz</a:t>
            </a:r>
            <a:r>
              <a:rPr lang="en-US" sz="3200" b="1" dirty="0">
                <a:latin typeface="Times New Roman Tur" pitchFamily="18" charset="0"/>
                <a:cs typeface="Times New Roman Tur" pitchFamily="18" charset="0"/>
              </a:rPr>
              <a:t>; </a:t>
            </a:r>
          </a:p>
          <a:p>
            <a:pPr algn="r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Vizyon</a:t>
            </a:r>
            <a:endParaRPr lang="en-US" sz="7200" b="1" dirty="0">
              <a:solidFill>
                <a:srgbClr val="FF0000"/>
              </a:solidFill>
              <a:latin typeface="Times New Roman Tur" pitchFamily="18" charset="0"/>
              <a:cs typeface="Times New Roman T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Resim" descr="dubai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097" y="3068960"/>
            <a:ext cx="3717082" cy="30963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1720" y="5934223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Vizyon, Bilimsel Bir Hayaldir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312418" y="1052736"/>
            <a:ext cx="3960440" cy="72008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tr-TR" sz="80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VİZYON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2549847"/>
            <a:ext cx="8568952" cy="1095177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Uzun vadede ulaşılmak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stenen yer ve durumu,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lerlenecek yönü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200" dirty="0" smtClean="0">
                <a:latin typeface="Times New Roman" pitchFamily="18" charset="0"/>
                <a:cs typeface="Times New Roman" pitchFamily="18" charset="0"/>
              </a:rPr>
              <a:t>gösterir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387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5832648" cy="1872208"/>
          </a:xfrm>
        </p:spPr>
        <p:txBody>
          <a:bodyPr>
            <a:noAutofit/>
          </a:bodyPr>
          <a:lstStyle/>
          <a:p>
            <a:pPr algn="l"/>
            <a:r>
              <a:rPr lang="tr-TR" sz="2400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Çalışmadan yorulmadan rahat yaşama yollarını aramayı ihtiyat haline getirmiş milletler; evvela haysiyetlerini,sonra hürriyetlerini daha sonra istiklallerini kaybetmeye mahkumdur.</a:t>
            </a:r>
            <a:endParaRPr lang="tr-TR" sz="2400" i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8208912" cy="590223"/>
          </a:xfrm>
        </p:spPr>
        <p:txBody>
          <a:bodyPr/>
          <a:lstStyle/>
          <a:p>
            <a:r>
              <a:rPr lang="tr-TR" dirty="0" err="1" smtClean="0"/>
              <a:t>M.Kemal</a:t>
            </a:r>
            <a:r>
              <a:rPr lang="tr-TR" dirty="0" smtClean="0"/>
              <a:t> ATATÜRK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302410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224252"/>
              </p:ext>
            </p:extLst>
          </p:nvPr>
        </p:nvGraphicFramePr>
        <p:xfrm>
          <a:off x="-144016" y="1988840"/>
          <a:ext cx="93245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312418" y="1052736"/>
            <a:ext cx="3960440" cy="72008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tr-TR" sz="80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78391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026"/>
          <p:cNvSpPr txBox="1">
            <a:spLocks noChangeArrowheads="1"/>
          </p:cNvSpPr>
          <p:nvPr/>
        </p:nvSpPr>
        <p:spPr bwMode="auto">
          <a:xfrm>
            <a:off x="0" y="1143000"/>
            <a:ext cx="9144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rIns="274320">
            <a:spAutoFit/>
          </a:bodyPr>
          <a:lstStyle/>
          <a:p>
            <a:pPr marL="282575" indent="-282575" algn="ctr">
              <a:spcBef>
                <a:spcPct val="15000"/>
              </a:spcBef>
              <a:buClr>
                <a:schemeClr val="folHlink"/>
              </a:buClr>
              <a:buFont typeface="Marlett" pitchFamily="2" charset="2"/>
              <a:buChar char="h"/>
            </a:pPr>
            <a:r>
              <a:rPr lang="tr-TR" sz="2800" u="none" dirty="0" smtClean="0">
                <a:latin typeface="Times New Roman" pitchFamily="18" charset="0"/>
                <a:cs typeface="Times New Roman" pitchFamily="18" charset="0"/>
              </a:rPr>
              <a:t>Geçmişin ve yaşanan zamanın kavranışının,</a:t>
            </a:r>
          </a:p>
          <a:p>
            <a:pPr marL="282575" indent="-282575" algn="ctr">
              <a:spcBef>
                <a:spcPct val="15000"/>
              </a:spcBef>
              <a:buClr>
                <a:schemeClr val="folHlink"/>
              </a:buClr>
              <a:buFont typeface="Marlett" pitchFamily="2" charset="2"/>
              <a:buChar char="h"/>
            </a:pPr>
            <a:r>
              <a:rPr lang="tr-TR" sz="2800" u="none" dirty="0" smtClean="0">
                <a:latin typeface="Times New Roman" pitchFamily="18" charset="0"/>
                <a:cs typeface="Times New Roman" pitchFamily="18" charset="0"/>
              </a:rPr>
              <a:t>Gelecekte </a:t>
            </a:r>
            <a:r>
              <a:rPr lang="tr-TR" sz="2800" u="none" dirty="0">
                <a:latin typeface="Times New Roman" pitchFamily="18" charset="0"/>
                <a:cs typeface="Times New Roman" pitchFamily="18" charset="0"/>
              </a:rPr>
              <a:t>olunmak istenen yerin ve bu yere gidişin yol haritasının, </a:t>
            </a:r>
          </a:p>
          <a:p>
            <a:pPr marL="282575" indent="-282575" algn="ctr">
              <a:spcBef>
                <a:spcPct val="15000"/>
              </a:spcBef>
              <a:buClr>
                <a:schemeClr val="folHlink"/>
              </a:buClr>
              <a:buFont typeface="Marlett" pitchFamily="2" charset="2"/>
              <a:buChar char="h"/>
            </a:pPr>
            <a:r>
              <a:rPr lang="tr-TR" sz="2800" u="none" dirty="0">
                <a:latin typeface="Times New Roman" pitchFamily="18" charset="0"/>
                <a:cs typeface="Times New Roman" pitchFamily="18" charset="0"/>
              </a:rPr>
              <a:t>Bir iddianın,</a:t>
            </a:r>
          </a:p>
          <a:p>
            <a:pPr lvl="1" algn="ctr">
              <a:spcBef>
                <a:spcPct val="15000"/>
              </a:spcBef>
              <a:buClr>
                <a:schemeClr val="folHlink"/>
              </a:buClr>
              <a:buFont typeface="Marlett" pitchFamily="2" charset="2"/>
              <a:buChar char="h"/>
            </a:pPr>
            <a:r>
              <a:rPr lang="tr-TR" sz="2800" u="none" dirty="0">
                <a:latin typeface="Times New Roman" pitchFamily="18" charset="0"/>
                <a:cs typeface="Times New Roman" pitchFamily="18" charset="0"/>
              </a:rPr>
              <a:t>Kurumun ayrıt ediciliğinin,</a:t>
            </a:r>
          </a:p>
          <a:p>
            <a:pPr marL="282575" indent="-282575" algn="ctr">
              <a:spcBef>
                <a:spcPct val="15000"/>
              </a:spcBef>
              <a:buClr>
                <a:schemeClr val="folHlink"/>
              </a:buClr>
              <a:buFont typeface="Marlett" pitchFamily="2" charset="2"/>
              <a:buChar char="h"/>
            </a:pPr>
            <a:r>
              <a:rPr lang="tr-TR" sz="2800" u="none" dirty="0">
                <a:latin typeface="Times New Roman" pitchFamily="18" charset="0"/>
                <a:cs typeface="Times New Roman" pitchFamily="18" charset="0"/>
              </a:rPr>
              <a:t>Değerlerin, beklentilerin, misyon ve hedeflerin,</a:t>
            </a:r>
          </a:p>
          <a:p>
            <a:pPr marL="282575" indent="-282575" algn="ctr">
              <a:spcBef>
                <a:spcPct val="15000"/>
              </a:spcBef>
            </a:pPr>
            <a:r>
              <a:rPr lang="tr-TR" sz="2800" u="none" dirty="0">
                <a:latin typeface="Times New Roman" pitchFamily="18" charset="0"/>
                <a:cs typeface="Times New Roman" pitchFamily="18" charset="0"/>
              </a:rPr>
              <a:t>olabildiğince geniş, kurumun tüm hayati bileşenlerine hitap eden en temel ve genel ifadesidir.</a:t>
            </a:r>
          </a:p>
        </p:txBody>
      </p:sp>
      <p:sp>
        <p:nvSpPr>
          <p:cNvPr id="90115" name="WordArt 1027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3171825" cy="992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4" dir="b"/>
            </a:scene3d>
            <a:sp3d extrusionH="430200" prstMaterial="legacyPlastic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tr-TR" sz="3600" kern="1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Vizyon</a:t>
            </a:r>
          </a:p>
        </p:txBody>
      </p:sp>
      <p:sp>
        <p:nvSpPr>
          <p:cNvPr id="90116" name="WordArt 1028"/>
          <p:cNvSpPr>
            <a:spLocks noChangeArrowheads="1" noChangeShapeType="1" noTextEdit="1"/>
          </p:cNvSpPr>
          <p:nvPr/>
        </p:nvSpPr>
        <p:spPr bwMode="auto">
          <a:xfrm>
            <a:off x="3200400" y="152400"/>
            <a:ext cx="5943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Nedir?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212578"/>
              </p:ext>
            </p:extLst>
          </p:nvPr>
        </p:nvGraphicFramePr>
        <p:xfrm>
          <a:off x="0" y="1988840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339752" y="548680"/>
            <a:ext cx="3960440" cy="72008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tr-TR" sz="80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VİZYON</a:t>
            </a:r>
          </a:p>
        </p:txBody>
      </p:sp>
    </p:spTree>
    <p:extLst>
      <p:ext uri="{BB962C8B-B14F-4D97-AF65-F5344CB8AC3E}">
        <p14:creationId xmlns:p14="http://schemas.microsoft.com/office/powerpoint/2010/main" val="95727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KIZIL ELMA?</a:t>
            </a:r>
          </a:p>
          <a:p>
            <a:r>
              <a:rPr lang="tr-TR" dirty="0" smtClean="0"/>
              <a:t>2023 TÜRKİYE VİZYONU ?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738904"/>
              </p:ext>
            </p:extLst>
          </p:nvPr>
        </p:nvGraphicFramePr>
        <p:xfrm>
          <a:off x="107504" y="2204864"/>
          <a:ext cx="90364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Dikdörtgen"/>
          <p:cNvSpPr/>
          <p:nvPr/>
        </p:nvSpPr>
        <p:spPr>
          <a:xfrm>
            <a:off x="2339752" y="1124744"/>
            <a:ext cx="44021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MİSYON</a:t>
            </a:r>
          </a:p>
        </p:txBody>
      </p:sp>
    </p:spTree>
    <p:extLst>
      <p:ext uri="{BB962C8B-B14F-4D97-AF65-F5344CB8AC3E}">
        <p14:creationId xmlns:p14="http://schemas.microsoft.com/office/powerpoint/2010/main" val="398530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24744"/>
            <a:ext cx="4752528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7200" b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TAKTİK</a:t>
            </a:r>
            <a:endParaRPr lang="tr-TR" sz="7200" b="1" dirty="0">
              <a:solidFill>
                <a:srgbClr val="002060"/>
              </a:solidFill>
              <a:effectLst>
                <a:glow rad="635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2886" y="2852936"/>
            <a:ext cx="8435578" cy="1080120"/>
          </a:xfrm>
        </p:spPr>
        <p:txBody>
          <a:bodyPr>
            <a:normAutofit/>
          </a:bodyPr>
          <a:lstStyle/>
          <a:p>
            <a:pPr marL="0" indent="0" algn="just" defTabSz="762000" eaLnBrk="1" hangingPunct="1">
              <a:buFont typeface="Wingdings" pitchFamily="2" charset="2"/>
              <a:buNone/>
              <a:defRPr/>
            </a:pPr>
            <a:r>
              <a:rPr lang="tr-TR" sz="2600" dirty="0" smtClean="0">
                <a:effectLst/>
                <a:latin typeface="Times New Roman" pitchFamily="18" charset="0"/>
                <a:cs typeface="Times New Roman" pitchFamily="18" charset="0"/>
              </a:rPr>
              <a:t>Özel, kısa fikir ve hareketlerden oluşan, stratejinin gerçekleşmesine yardımcı olan ayrıntılar veya programlardır. </a:t>
            </a:r>
          </a:p>
          <a:p>
            <a:pPr algn="just" defTabSz="762000" eaLnBrk="1" hangingPunct="1">
              <a:defRPr/>
            </a:pPr>
            <a:endParaRPr lang="tr-TR" sz="26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Resim" descr="strategy-chess2.jpg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43" t="7868" r="13857" b="9190"/>
          <a:stretch/>
        </p:blipFill>
        <p:spPr>
          <a:xfrm>
            <a:off x="2411760" y="4276725"/>
            <a:ext cx="3867150" cy="21046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14500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80859"/>
              </p:ext>
            </p:extLst>
          </p:nvPr>
        </p:nvGraphicFramePr>
        <p:xfrm>
          <a:off x="467544" y="2780928"/>
          <a:ext cx="8352928" cy="332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24744"/>
            <a:ext cx="5184576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7200" b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PROGRAM</a:t>
            </a:r>
            <a:endParaRPr lang="tr-TR" sz="7200" b="1" dirty="0">
              <a:solidFill>
                <a:srgbClr val="002060"/>
              </a:solidFill>
              <a:effectLst>
                <a:glow rad="635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05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03585"/>
              </p:ext>
            </p:extLst>
          </p:nvPr>
        </p:nvGraphicFramePr>
        <p:xfrm>
          <a:off x="-1116632" y="1268760"/>
          <a:ext cx="105131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5184576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7200" b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PLAN</a:t>
            </a:r>
            <a:endParaRPr lang="tr-TR" sz="7200" b="1" dirty="0">
              <a:solidFill>
                <a:srgbClr val="002060"/>
              </a:solidFill>
              <a:effectLst>
                <a:glow rad="635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2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61950" y="1052513"/>
            <a:ext cx="853122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AU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ur" pitchFamily="18" charset="0"/>
                <a:cs typeface="Times New Roman Tur" pitchFamily="18" charset="0"/>
              </a:rPr>
              <a:t>PEKİ NE YAPALIM?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ur" pitchFamily="18" charset="0"/>
              <a:cs typeface="Times New Roman Tur" pitchFamily="18" charset="0"/>
            </a:endParaRPr>
          </a:p>
          <a:p>
            <a:pPr>
              <a:lnSpc>
                <a:spcPct val="125000"/>
              </a:lnSpc>
              <a:defRPr/>
            </a:pPr>
            <a:endParaRPr lang="tr-TR" alt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ur" pitchFamily="18" charset="0"/>
              <a:cs typeface="Times New Roman Tur" pitchFamily="18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İçinde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yaşadığımız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dönemin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belki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en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önemli</a:t>
            </a:r>
            <a:endParaRPr lang="en-AU" altLang="tr-TR" sz="2400" b="1" dirty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  <a:defRPr/>
            </a:pPr>
            <a:r>
              <a:rPr lang="tr-TR" altLang="tr-TR" sz="2400" b="1" dirty="0" err="1">
                <a:solidFill>
                  <a:srgbClr val="002060"/>
                </a:solidFill>
                <a:latin typeface="Tahoma" pitchFamily="34" charset="0"/>
              </a:rPr>
              <a:t>ö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zelliklerinden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biri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sürattir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.  </a:t>
            </a:r>
            <a:endParaRPr lang="tr-TR" altLang="tr-TR" sz="2400" b="1" dirty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Böylesi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bir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tr-TR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dünyada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 smtClean="0">
                <a:solidFill>
                  <a:srgbClr val="002060"/>
                </a:solidFill>
                <a:latin typeface="Tahoma" pitchFamily="34" charset="0"/>
              </a:rPr>
              <a:t>beş</a:t>
            </a:r>
            <a:r>
              <a:rPr lang="tr-TR" altLang="tr-TR" sz="2400" b="1" dirty="0" smtClean="0">
                <a:solidFill>
                  <a:srgbClr val="002060"/>
                </a:solidFill>
                <a:latin typeface="Tahoma" pitchFamily="34" charset="0"/>
              </a:rPr>
              <a:t>-on </a:t>
            </a:r>
            <a:r>
              <a:rPr lang="en-AU" altLang="tr-TR" sz="24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yıllık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planlar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tr-TR" altLang="tr-TR" sz="2400" b="1" dirty="0">
                <a:solidFill>
                  <a:srgbClr val="002060"/>
                </a:solidFill>
                <a:latin typeface="Tahoma" pitchFamily="34" charset="0"/>
              </a:rPr>
              <a:t>y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apamazsınız</a:t>
            </a:r>
            <a:r>
              <a:rPr lang="en-AU" altLang="tr-TR" sz="2400" b="1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  <a:endParaRPr lang="tr-TR" altLang="tr-TR" sz="2400" b="1" dirty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Beş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yıl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sonra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kim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öle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kim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kala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?</a:t>
            </a:r>
          </a:p>
          <a:p>
            <a:pPr>
              <a:lnSpc>
                <a:spcPct val="125000"/>
              </a:lnSpc>
              <a:defRPr/>
            </a:pPr>
            <a:endParaRPr lang="en-AU" altLang="tr-TR" sz="2400" b="1" dirty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Orta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vadeyi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düşünürken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,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anlık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hareket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etmeli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ve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reaksiyonlarınızı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anlık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olarak</a:t>
            </a:r>
            <a:r>
              <a:rPr lang="tr-TR" altLang="tr-TR" sz="2400" b="1" dirty="0">
                <a:solidFill>
                  <a:srgbClr val="002060"/>
                </a:solidFill>
                <a:latin typeface="Tahoma" pitchFamily="34" charset="0"/>
              </a:rPr>
              <a:t> g</a:t>
            </a:r>
            <a:r>
              <a:rPr lang="en-AU" altLang="tr-TR" sz="2400" b="1" dirty="0" err="1">
                <a:solidFill>
                  <a:srgbClr val="002060"/>
                </a:solidFill>
                <a:latin typeface="Tahoma" pitchFamily="34" charset="0"/>
              </a:rPr>
              <a:t>eliştirebilmelisiniz</a:t>
            </a:r>
            <a:r>
              <a:rPr lang="en-AU" altLang="tr-TR" sz="2400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20896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AU" altLang="tr-TR" sz="3200" b="1" dirty="0">
                <a:solidFill>
                  <a:srgbClr val="FF0000"/>
                </a:solidFill>
                <a:latin typeface="Tahoma" pitchFamily="34" charset="0"/>
              </a:rPr>
              <a:t>GELECEK PLANLANAMAZ !!!</a:t>
            </a:r>
          </a:p>
          <a:p>
            <a:pPr>
              <a:lnSpc>
                <a:spcPct val="125000"/>
              </a:lnSpc>
            </a:pPr>
            <a:r>
              <a:rPr lang="tr-TR" altLang="tr-TR" sz="2800" b="1" dirty="0" smtClean="0">
                <a:latin typeface="Tahoma" pitchFamily="34" charset="0"/>
              </a:rPr>
              <a:t>KALP GÖZÜ AÇIK KAÇ KIŞI VAR?</a:t>
            </a:r>
          </a:p>
          <a:p>
            <a:pPr>
              <a:lnSpc>
                <a:spcPct val="125000"/>
              </a:lnSpc>
            </a:pPr>
            <a:r>
              <a:rPr lang="tr-TR" altLang="tr-TR" sz="2800" b="1" dirty="0" smtClean="0">
                <a:latin typeface="Tahoma" pitchFamily="34" charset="0"/>
              </a:rPr>
              <a:t>Basiret !!!</a:t>
            </a:r>
            <a:endParaRPr lang="en-AU" altLang="tr-TR" sz="2800" b="1" dirty="0">
              <a:latin typeface="Tahoma" pitchFamily="34" charset="0"/>
            </a:endParaRPr>
          </a:p>
          <a:p>
            <a:pPr>
              <a:lnSpc>
                <a:spcPct val="125000"/>
              </a:lnSpc>
            </a:pP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Elde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olmayan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tüm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değişimlere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karşın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,</a:t>
            </a:r>
          </a:p>
          <a:p>
            <a:pPr>
              <a:lnSpc>
                <a:spcPct val="125000"/>
              </a:lnSpc>
            </a:pP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Yaptığınız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planlar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doğrultusunda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mı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altLang="tr-TR" sz="2800" b="1" dirty="0">
                <a:latin typeface="Times New Roman Tur" pitchFamily="18" charset="0"/>
                <a:cs typeface="Times New Roman Tur" pitchFamily="18" charset="0"/>
              </a:rPr>
              <a:t>g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ideceksiniz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, </a:t>
            </a:r>
            <a:r>
              <a:rPr lang="tr-TR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yoksa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herşeyi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bir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yana</a:t>
            </a:r>
            <a:r>
              <a:rPr lang="tr-TR" altLang="tr-TR" sz="2800" b="1" dirty="0">
                <a:latin typeface="Times New Roman Tur" pitchFamily="18" charset="0"/>
                <a:cs typeface="Times New Roman Tur" pitchFamily="18" charset="0"/>
              </a:rPr>
              <a:t> b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ırakıp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değişimlere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ayak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mı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tr-TR" altLang="tr-TR" sz="2800" b="1" dirty="0">
                <a:latin typeface="Times New Roman Tur" pitchFamily="18" charset="0"/>
                <a:cs typeface="Times New Roman Tur" pitchFamily="18" charset="0"/>
              </a:rPr>
              <a:t>u</a:t>
            </a:r>
            <a:r>
              <a:rPr lang="en-AU" altLang="tr-TR" sz="2800" b="1" dirty="0" err="1">
                <a:latin typeface="Times New Roman Tur" pitchFamily="18" charset="0"/>
                <a:cs typeface="Times New Roman Tur" pitchFamily="18" charset="0"/>
              </a:rPr>
              <a:t>yduracaksınız</a:t>
            </a:r>
            <a:r>
              <a:rPr lang="en-AU" altLang="tr-TR" sz="2800" b="1" dirty="0">
                <a:latin typeface="Times New Roman Tur" pitchFamily="18" charset="0"/>
                <a:cs typeface="Times New Roman Tur" pitchFamily="18" charset="0"/>
              </a:rPr>
              <a:t>?</a:t>
            </a:r>
            <a:endParaRPr lang="en-AU" altLang="tr-TR" sz="2000" b="1" dirty="0">
              <a:latin typeface="Times New Roman Tur" pitchFamily="18" charset="0"/>
              <a:cs typeface="Times New Roman Tur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Text Box 2"/>
          <p:cNvSpPr txBox="1">
            <a:spLocks noChangeArrowheads="1"/>
          </p:cNvSpPr>
          <p:nvPr/>
        </p:nvSpPr>
        <p:spPr bwMode="auto">
          <a:xfrm>
            <a:off x="304800" y="3429001"/>
            <a:ext cx="8458200" cy="6771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</a:t>
            </a:r>
            <a:r>
              <a:rPr lang="tr-TR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DÜNYA PİYASASI 5 BİLGİSAYARDAN FAZLASINI KALDIRAMAZ”                      </a:t>
            </a:r>
            <a:r>
              <a:rPr lang="tr-T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T. Watson, IBM Y.K. Başkanı, 1943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49923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BAKIN KİMLER NELER SÖYLEMİŞ...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49924" name="Text Box 4"/>
          <p:cNvSpPr txBox="1">
            <a:spLocks noChangeArrowheads="1"/>
          </p:cNvSpPr>
          <p:nvPr/>
        </p:nvSpPr>
        <p:spPr bwMode="auto">
          <a:xfrm>
            <a:off x="0" y="5410200"/>
            <a:ext cx="8915400" cy="731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tr-TR" sz="22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“</a:t>
            </a:r>
            <a:r>
              <a:rPr lang="tr-TR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HİÇ KİMSENİN EVİNDE ÖZEL BİLGİSAYARA GEREK YOKTUR.”</a:t>
            </a:r>
            <a:endParaRPr lang="tr-TR" b="1" i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tr-TR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</a:t>
            </a:r>
            <a:r>
              <a:rPr lang="tr-T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tr-TR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Olsen</a:t>
            </a:r>
            <a:r>
              <a:rPr lang="tr-T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tr-TR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Digital</a:t>
            </a:r>
            <a:r>
              <a:rPr lang="tr-T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Bilgisayar, Y.K. Başkanı, 1977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49925" name="Text Box 5"/>
          <p:cNvSpPr txBox="1">
            <a:spLocks noChangeArrowheads="1"/>
          </p:cNvSpPr>
          <p:nvPr/>
        </p:nvSpPr>
        <p:spPr bwMode="auto">
          <a:xfrm>
            <a:off x="304800" y="4419601"/>
            <a:ext cx="8153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tr-TR" sz="2000" b="1" i="1">
                <a:solidFill>
                  <a:srgbClr val="FF0000"/>
                </a:solidFill>
                <a:latin typeface="Arial" charset="0"/>
              </a:rPr>
              <a:t>“ÖNÜMÜZDEKİ 50 YILDA BİLGİSAYARLARIN AĞIRLIĞI 1,5 TONA İNECEKTİR.”</a:t>
            </a:r>
          </a:p>
          <a:p>
            <a:pPr lvl="2" algn="r">
              <a:buFont typeface="Wingdings" pitchFamily="2" charset="2"/>
              <a:buNone/>
              <a:defRPr/>
            </a:pPr>
            <a:r>
              <a:rPr lang="tr-TR" sz="2000" b="1" i="1">
                <a:solidFill>
                  <a:srgbClr val="FF0000"/>
                </a:solidFill>
                <a:latin typeface="Arial" charset="0"/>
              </a:rPr>
              <a:t>Popular Science Dergisi, 1950</a:t>
            </a:r>
            <a:endParaRPr lang="tr-TR" b="1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49926" name="Text Box 6"/>
          <p:cNvSpPr txBox="1">
            <a:spLocks noChangeArrowheads="1"/>
          </p:cNvSpPr>
          <p:nvPr/>
        </p:nvSpPr>
        <p:spPr bwMode="auto">
          <a:xfrm>
            <a:off x="539552" y="1196752"/>
            <a:ext cx="81534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tr-TR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“HAVADAN DAHA AĞIR BİR CİSMİN UÇMASI MÜMKÜN DEĞİLDİR.”</a:t>
            </a:r>
          </a:p>
          <a:p>
            <a:pPr algn="r">
              <a:defRPr/>
            </a:pPr>
            <a:r>
              <a:rPr lang="tr-TR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Lord Kelvin, Kraliyet Akademisi Başkanı, 1895</a:t>
            </a:r>
            <a:endParaRPr lang="tr-TR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27" name="Text Box 7"/>
          <p:cNvSpPr txBox="1">
            <a:spLocks noChangeArrowheads="1"/>
          </p:cNvSpPr>
          <p:nvPr/>
        </p:nvSpPr>
        <p:spPr bwMode="auto">
          <a:xfrm>
            <a:off x="533400" y="2438401"/>
            <a:ext cx="8153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tr-TR" sz="2000" b="1" i="1">
                <a:solidFill>
                  <a:srgbClr val="00B050"/>
                </a:solidFill>
                <a:latin typeface="Arial" charset="0"/>
              </a:rPr>
              <a:t>“ŞİMDİYE KADAR İCAT EDİLMESİ GEREKEN HERŞEY İCAT EDİLMİŞTİR.”</a:t>
            </a:r>
          </a:p>
          <a:p>
            <a:pPr lvl="2" algn="r">
              <a:buFont typeface="Wingdings" pitchFamily="2" charset="2"/>
              <a:buNone/>
              <a:defRPr/>
            </a:pPr>
            <a:r>
              <a:rPr lang="tr-TR" sz="2000" b="1" i="1">
                <a:solidFill>
                  <a:srgbClr val="00B050"/>
                </a:solidFill>
                <a:latin typeface="Arial" charset="0"/>
              </a:rPr>
              <a:t>Charles Due, ABD Patent Ofisi  Direktörü, 1899 </a:t>
            </a:r>
            <a:endParaRPr lang="tr-TR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0488" name="Rectangle 8">
            <a:hlinkClick r:id="rId2"/>
          </p:cNvPr>
          <p:cNvSpPr>
            <a:spLocks noChangeArrowheads="1"/>
          </p:cNvSpPr>
          <p:nvPr/>
        </p:nvSpPr>
        <p:spPr bwMode="auto">
          <a:xfrm>
            <a:off x="609600" y="1340768"/>
            <a:ext cx="8534400" cy="55172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489" name="8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tr-TR" smtClean="0"/>
              <a:t>1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499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499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499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2" grpId="0" autoUpdateAnimBg="0"/>
      <p:bldP spid="849924" grpId="0" autoUpdateAnimBg="0"/>
      <p:bldP spid="849925" grpId="0" autoUpdateAnimBg="0"/>
      <p:bldP spid="849926" grpId="0" autoUpdateAnimBg="0"/>
      <p:bldP spid="84992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buSzPct val="65000"/>
              <a:buFont typeface="Wingdings 2" pitchFamily="18" charset="2"/>
              <a:buChar char="ª"/>
            </a:pPr>
            <a:r>
              <a:rPr lang="tr-TR" altLang="tr-TR" sz="2800" dirty="0" smtClean="0">
                <a:latin typeface="Times New Roman" pitchFamily="18" charset="0"/>
                <a:cs typeface="Times New Roman" pitchFamily="18" charset="0"/>
              </a:rPr>
              <a:t>Kurumların/Ülkelerin  uzun dönemde yaşamını devam ettirebilmesine  ve sürdürülebilir rekabet üstünlüğü sağlamasına yönelik ortalama üzerinde getiri sağlayabilmek amacıyla ,</a:t>
            </a:r>
          </a:p>
          <a:p>
            <a:pPr algn="just" eaLnBrk="1" hangingPunct="1">
              <a:buSzPct val="65000"/>
              <a:buFont typeface="Wingdings 2" pitchFamily="18" charset="2"/>
              <a:buChar char="ª"/>
            </a:pPr>
            <a:r>
              <a:rPr lang="tr-TR" altLang="tr-TR" sz="2800" dirty="0" smtClean="0">
                <a:latin typeface="Times New Roman" pitchFamily="18" charset="0"/>
                <a:cs typeface="Times New Roman" pitchFamily="18" charset="0"/>
              </a:rPr>
              <a:t>Eldeki tüm üretim ve hizmet kaynaklarının etkili ve verimli olarak kullanılabilmesi  için; </a:t>
            </a:r>
          </a:p>
          <a:p>
            <a:pPr algn="just" eaLnBrk="1" hangingPunct="1">
              <a:buSzPct val="65000"/>
              <a:buFont typeface="Wingdings 2" pitchFamily="18" charset="2"/>
              <a:buChar char="ª"/>
            </a:pPr>
            <a:r>
              <a:rPr lang="tr-TR" altLang="tr-TR" sz="2800" dirty="0" smtClean="0">
                <a:latin typeface="Times New Roman" pitchFamily="18" charset="0"/>
                <a:cs typeface="Times New Roman" pitchFamily="18" charset="0"/>
              </a:rPr>
              <a:t>Tüm bilgi toplama, analiz, seçim, karar ve uygulama faaliyetlerinin tümü diye tanımlanabilir.</a:t>
            </a:r>
          </a:p>
          <a:p>
            <a:pPr algn="just" eaLnBrk="1" hangingPunct="1">
              <a:buSzPct val="65000"/>
              <a:buFont typeface="Wingdings 2" pitchFamily="18" charset="2"/>
              <a:buChar char="ª"/>
            </a:pPr>
            <a:r>
              <a:rPr lang="tr-TR" altLang="tr-TR" sz="2800" dirty="0" smtClean="0">
                <a:latin typeface="Times New Roman" pitchFamily="18" charset="0"/>
                <a:cs typeface="Times New Roman" pitchFamily="18" charset="0"/>
              </a:rPr>
              <a:t>Stratejik yönetim süreci stratejik bilince sahip olmakla başlar.</a:t>
            </a:r>
          </a:p>
          <a:p>
            <a:pPr algn="just">
              <a:buSzPct val="65000"/>
              <a:buFont typeface="Wingdings 2" pitchFamily="18" charset="2"/>
              <a:buChar char="ª"/>
            </a:pPr>
            <a:r>
              <a:rPr lang="tr-TR" sz="2800" b="1" dirty="0" smtClean="0">
                <a:solidFill>
                  <a:srgbClr val="FE0000"/>
                </a:solidFill>
                <a:latin typeface="Arial" charset="0"/>
              </a:rPr>
              <a:t>Hedeflenen sonuçlara varmak için “yönetimin dört işlevini (planlama, organize etme, yürütme, kontrol)” kullanır.</a:t>
            </a:r>
          </a:p>
          <a:p>
            <a:pPr algn="just" eaLnBrk="1" hangingPunct="1">
              <a:buSzPct val="65000"/>
              <a:buFont typeface="Wingdings 2" pitchFamily="18" charset="2"/>
              <a:buChar char="ª"/>
            </a:pPr>
            <a:endParaRPr lang="tr-TR" alt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Pct val="65000"/>
              <a:buFont typeface="Wingdings 2" pitchFamily="18" charset="2"/>
              <a:buChar char="ª"/>
            </a:pPr>
            <a:endParaRPr lang="tr-TR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D07E8-A7DD-4798-9D37-A1D99088AEED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  <p:sp>
        <p:nvSpPr>
          <p:cNvPr id="430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F0000"/>
                </a:solidFill>
                <a:latin typeface="Times New Roman Tur" pitchFamily="18" charset="0"/>
                <a:cs typeface="Times New Roman Tur" pitchFamily="18" charset="0"/>
              </a:rPr>
              <a:t>STRATEJİK YÖNETİM</a:t>
            </a:r>
            <a:endParaRPr lang="tr-TR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ekil_cema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79512" y="1268760"/>
            <a:ext cx="8728075" cy="3816424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3 Dikdörtgen"/>
          <p:cNvSpPr/>
          <p:nvPr/>
        </p:nvSpPr>
        <p:spPr>
          <a:xfrm>
            <a:off x="227407" y="548680"/>
            <a:ext cx="8110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400" b="1" i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STRATEJİK YÖNETİM SÜRECİ</a:t>
            </a:r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7772400" cy="76765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Stratejik yönlendirme ;1.vizyon ,2.misyon ve 3.amaçlar ve hedefler şeklinde anlaşılmalıdır. 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924800" cy="4916487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tr-TR" sz="1800" b="1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tr-TR" sz="2400" b="1" dirty="0" smtClean="0">
                <a:latin typeface="Arial" charset="0"/>
              </a:rPr>
              <a:t>Stratejik Yönetime Geçiş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tr-TR" sz="2400" b="1" dirty="0" smtClean="0">
                <a:latin typeface="Arial" charset="0"/>
              </a:rPr>
              <a:t>     S</a:t>
            </a:r>
            <a:r>
              <a:rPr lang="tr-TR" sz="2400" b="1" dirty="0" smtClean="0">
                <a:latin typeface="Arial" charset="0"/>
                <a:cs typeface="Times New Roman" pitchFamily="18" charset="0"/>
              </a:rPr>
              <a:t>tratejik yönetim, kurum/ülke çevresi ile ili</a:t>
            </a:r>
            <a:r>
              <a:rPr lang="tr-TR" sz="2400" b="1" dirty="0" smtClean="0">
                <a:latin typeface="Arial" charset="0"/>
              </a:rPr>
              <a:t>ş</a:t>
            </a:r>
            <a:r>
              <a:rPr lang="tr-TR" sz="2400" b="1" dirty="0" smtClean="0">
                <a:latin typeface="Arial" charset="0"/>
                <a:cs typeface="Times New Roman" pitchFamily="18" charset="0"/>
              </a:rPr>
              <a:t>kisinin ötesinde,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tr-TR" sz="2400" b="1" dirty="0" smtClean="0">
                <a:latin typeface="Arial" charset="0"/>
                <a:cs typeface="Times New Roman" pitchFamily="18" charset="0"/>
              </a:rPr>
              <a:t>	gelece</a:t>
            </a:r>
            <a:r>
              <a:rPr lang="tr-TR" sz="2400" b="1" dirty="0" smtClean="0">
                <a:latin typeface="Arial" charset="0"/>
              </a:rPr>
              <a:t>ğ</a:t>
            </a:r>
            <a:r>
              <a:rPr lang="tr-TR" sz="2400" b="1" dirty="0" smtClean="0">
                <a:latin typeface="Arial" charset="0"/>
                <a:cs typeface="Times New Roman" pitchFamily="18" charset="0"/>
              </a:rPr>
              <a:t>i yaratmak için kurum unsurlar</a:t>
            </a:r>
            <a:r>
              <a:rPr lang="tr-TR" sz="2400" b="1" dirty="0" smtClean="0">
                <a:latin typeface="Arial" charset="0"/>
              </a:rPr>
              <a:t>ı</a:t>
            </a:r>
            <a:r>
              <a:rPr lang="tr-TR" sz="2400" b="1" dirty="0" smtClean="0">
                <a:latin typeface="Arial" charset="0"/>
                <a:cs typeface="Times New Roman" pitchFamily="18" charset="0"/>
              </a:rPr>
              <a:t>n</a:t>
            </a:r>
            <a:r>
              <a:rPr lang="tr-TR" sz="2400" b="1" dirty="0" smtClean="0">
                <a:latin typeface="Arial" charset="0"/>
              </a:rPr>
              <a:t>ı, işlevlerini ve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tr-TR" sz="2400" b="1" dirty="0" smtClean="0">
                <a:latin typeface="Arial" charset="0"/>
              </a:rPr>
              <a:t>	yönetim sürecinin evrelerini (planlama, organizasyon,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tr-TR" sz="2400" b="1" dirty="0" smtClean="0">
                <a:latin typeface="Arial" charset="0"/>
              </a:rPr>
              <a:t>	yürütme, kontrol,v.b.) </a:t>
            </a:r>
            <a:r>
              <a:rPr lang="tr-TR" sz="2400" b="1" dirty="0" smtClean="0">
                <a:latin typeface="Arial" charset="0"/>
                <a:cs typeface="Times New Roman" pitchFamily="18" charset="0"/>
              </a:rPr>
              <a:t>bütüncül bir yakla</a:t>
            </a:r>
            <a:r>
              <a:rPr lang="tr-TR" sz="2400" b="1" dirty="0" smtClean="0">
                <a:latin typeface="Arial" charset="0"/>
              </a:rPr>
              <a:t>şı</a:t>
            </a:r>
            <a:r>
              <a:rPr lang="tr-TR" sz="2400" b="1" dirty="0" smtClean="0">
                <a:latin typeface="Arial" charset="0"/>
                <a:cs typeface="Times New Roman" pitchFamily="18" charset="0"/>
              </a:rPr>
              <a:t>mla,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tr-TR" sz="2400" b="1" dirty="0" smtClean="0">
                <a:latin typeface="Arial" charset="0"/>
                <a:cs typeface="Times New Roman" pitchFamily="18" charset="0"/>
              </a:rPr>
              <a:t>	uzun dönemde ele alarak yeni bir anlam ta</a:t>
            </a:r>
            <a:r>
              <a:rPr lang="tr-TR" sz="2400" b="1" dirty="0" smtClean="0">
                <a:latin typeface="Arial" charset="0"/>
              </a:rPr>
              <a:t>şı</a:t>
            </a:r>
            <a:r>
              <a:rPr lang="tr-TR" sz="2400" b="1" dirty="0" smtClean="0">
                <a:latin typeface="Arial" charset="0"/>
                <a:cs typeface="Times New Roman" pitchFamily="18" charset="0"/>
              </a:rPr>
              <a:t>maktadır</a:t>
            </a:r>
            <a:r>
              <a:rPr lang="tr-TR" sz="2400" b="1" dirty="0" smtClean="0">
                <a:latin typeface="Arial" charset="0"/>
              </a:rPr>
              <a:t>.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tr-TR" sz="20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Arial" charset="0"/>
              </a:rPr>
              <a:t>       </a:t>
            </a:r>
            <a:endParaRPr lang="en-US" sz="18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18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tr-TR" sz="1800" b="1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tr-TR" sz="1800" b="1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tr-TR" sz="18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tr-TR" sz="1600" b="1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tr-TR" sz="1600" b="1" dirty="0" smtClean="0"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81000"/>
            <a:ext cx="7489825" cy="9906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Stratejik Yönetimin Evreleri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0768"/>
            <a:ext cx="8229600" cy="506003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tr-TR" sz="1200" b="1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Stratejik Yönetim ile ilgili farklı görüşler</a:t>
            </a:r>
          </a:p>
          <a:p>
            <a:pPr lvl="1" eaLnBrk="1" hangingPunct="1">
              <a:lnSpc>
                <a:spcPct val="130000"/>
              </a:lnSpc>
            </a:pPr>
            <a:r>
              <a:rPr lang="tr-TR" sz="2000" b="1" i="1" dirty="0" smtClean="0">
                <a:solidFill>
                  <a:srgbClr val="FF0000"/>
                </a:solidFill>
                <a:latin typeface="Arial" charset="0"/>
              </a:rPr>
              <a:t>Amaçlanan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tr-TR" sz="2000" b="1" i="1" dirty="0" err="1" smtClean="0">
                <a:solidFill>
                  <a:srgbClr val="FF0000"/>
                </a:solidFill>
                <a:latin typeface="Arial" charset="0"/>
              </a:rPr>
              <a:t>intended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</a:rPr>
              <a:t>) S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tratejiler </a:t>
            </a:r>
            <a:r>
              <a:rPr lang="tr-TR" sz="2000" b="1" i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;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tepe yöneticilerinin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	rasyonel düşünce sistemi içinde analitik yakla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şı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mla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	haz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ı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rlad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ı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klar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ı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ve olmas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ını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arzu ettikleri stratejilerdir.</a:t>
            </a:r>
            <a:endParaRPr lang="tr-TR" sz="2000" b="1" dirty="0" smtClean="0">
              <a:solidFill>
                <a:srgbClr val="0070C0"/>
              </a:solidFill>
              <a:latin typeface="Arial" charset="0"/>
            </a:endParaRPr>
          </a:p>
          <a:p>
            <a:pPr lvl="1" eaLnBrk="1" hangingPunct="1">
              <a:lnSpc>
                <a:spcPct val="130000"/>
              </a:lnSpc>
            </a:pPr>
            <a:r>
              <a:rPr lang="tr-TR" sz="20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Gerçekleşen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tr-TR" sz="2000" b="1" i="1" dirty="0" err="1" smtClean="0">
                <a:solidFill>
                  <a:srgbClr val="FF0000"/>
                </a:solidFill>
                <a:latin typeface="Arial" charset="0"/>
              </a:rPr>
              <a:t>realized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Stratejiler </a:t>
            </a:r>
            <a:r>
              <a:rPr lang="tr-TR" sz="20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; 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maçlanan 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stratejilerin 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	pratikte uygulanabilen bölümüdür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.</a:t>
            </a:r>
          </a:p>
          <a:p>
            <a:pPr lvl="1" eaLnBrk="1" hangingPunct="1">
              <a:lnSpc>
                <a:spcPct val="130000"/>
              </a:lnSpc>
            </a:pPr>
            <a:r>
              <a:rPr lang="tr-TR" sz="20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Olu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</a:rPr>
              <a:t>ş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an 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tr-TR" sz="2000" b="1" i="1" dirty="0" err="1" smtClean="0">
                <a:solidFill>
                  <a:srgbClr val="FF0000"/>
                </a:solidFill>
                <a:latin typeface="Arial" charset="0"/>
              </a:rPr>
              <a:t>emergent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</a:rPr>
              <a:t>) S</a:t>
            </a:r>
            <a:r>
              <a:rPr lang="tr-TR" sz="20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tratejiler</a:t>
            </a:r>
            <a:r>
              <a:rPr lang="tr-TR" sz="20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ise 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; yöneticilerin dü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ş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ündükleriyle ilgisi olmayan, faaliyet süreci s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ı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ras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ı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nda kendili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ğ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inden olu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ş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an </a:t>
            </a:r>
            <a:r>
              <a:rPr lang="tr-TR" sz="2000" b="1" dirty="0" smtClean="0">
                <a:solidFill>
                  <a:srgbClr val="0070C0"/>
                </a:solidFill>
                <a:latin typeface="Arial" charset="0"/>
              </a:rPr>
              <a:t>stratejilerdir.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tr-TR" sz="1800" b="1" dirty="0" smtClean="0">
                <a:solidFill>
                  <a:srgbClr val="0070C0"/>
                </a:solidFill>
                <a:latin typeface="Arial" charset="0"/>
              </a:rPr>
              <a:t>       </a:t>
            </a:r>
            <a:endParaRPr lang="en-US" sz="1800" b="1" dirty="0" smtClean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1800" b="1" dirty="0" smtClean="0">
              <a:latin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tr-TR" sz="1800" b="1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tr-TR" sz="1200" b="1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tr-TR" sz="1200" b="1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tr-TR" sz="1000" b="1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tr-TR" sz="1000" b="1" dirty="0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81000"/>
            <a:ext cx="7200900" cy="9906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Stratejik Yönetimin Evreleri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03275"/>
            <a:ext cx="88392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cs typeface="Times New Roman" pitchFamily="18" charset="0"/>
                <a:sym typeface="Symbol" pitchFamily="18" charset="2"/>
              </a:rPr>
              <a:t></a:t>
            </a:r>
            <a:r>
              <a:rPr lang="tr-TR" sz="1400"/>
              <a:t> </a:t>
            </a:r>
            <a:endParaRPr lang="tr-TR" sz="12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7391400" y="6477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</a:t>
            </a:r>
            <a:r>
              <a:rPr lang="tr-TR" sz="1200" b="1">
                <a:solidFill>
                  <a:schemeClr val="bg1"/>
                </a:solidFill>
                <a:latin typeface="Arial" charset="0"/>
              </a:rPr>
              <a:t> Ülgen&amp;Mirze 2004</a:t>
            </a:r>
            <a:r>
              <a:rPr lang="tr-TR" sz="16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1066800"/>
            <a:ext cx="5684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391400" y="6477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</a:t>
            </a:r>
            <a:r>
              <a:rPr lang="tr-TR" sz="1200" b="1">
                <a:solidFill>
                  <a:schemeClr val="bg1"/>
                </a:solidFill>
                <a:latin typeface="Arial" charset="0"/>
              </a:rPr>
              <a:t> Ülgen&amp;Mirze 2004</a:t>
            </a:r>
            <a:r>
              <a:rPr lang="tr-TR" sz="16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81175"/>
            <a:ext cx="84582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391400" y="6477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</a:t>
            </a:r>
            <a:r>
              <a:rPr lang="tr-TR" sz="1200" b="1">
                <a:solidFill>
                  <a:schemeClr val="bg1"/>
                </a:solidFill>
                <a:latin typeface="Arial" charset="0"/>
              </a:rPr>
              <a:t> Ülgen&amp;Mirze 2004</a:t>
            </a:r>
            <a:r>
              <a:rPr lang="tr-TR" sz="16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706438"/>
            <a:ext cx="6808787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391400" y="6477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</a:t>
            </a:r>
            <a:r>
              <a:rPr lang="tr-TR" sz="1200" b="1">
                <a:solidFill>
                  <a:schemeClr val="bg1"/>
                </a:solidFill>
                <a:latin typeface="Arial" charset="0"/>
              </a:rPr>
              <a:t> Ülgen&amp;Mirze 2004</a:t>
            </a:r>
            <a:r>
              <a:rPr lang="tr-TR" sz="16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07375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tr-TR" sz="1800" b="1" dirty="0" smtClean="0">
                <a:solidFill>
                  <a:srgbClr val="002060"/>
                </a:solidFill>
                <a:latin typeface="Arial" charset="0"/>
              </a:rPr>
              <a:t>Stratejik yönetim süreci “Stratejik Bilinç” e sahip olmakla başlar ;</a:t>
            </a:r>
          </a:p>
          <a:p>
            <a:pPr algn="just" eaLnBrk="1" hangingPunct="1">
              <a:lnSpc>
                <a:spcPct val="120000"/>
              </a:lnSpc>
            </a:pPr>
            <a:r>
              <a:rPr lang="tr-TR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Kurumların ve rakiplerinin sürekli olarak çeşitli stratejiler ürettiği ve uyguladığını,</a:t>
            </a:r>
            <a:endParaRPr lang="tr-TR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tr-TR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Bu stratejilerin nasıl daha etkili olarak geliştirilebileceğini,</a:t>
            </a:r>
            <a:endParaRPr lang="tr-TR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tr-TR" sz="16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De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</a:rPr>
              <a:t>ğiş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im için çevresel f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</a:rPr>
              <a:t>ı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rsat veya tehditlerden nasıl yararlanabilinece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</a:rPr>
              <a:t>ğ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ini anlayabilme 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anlam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</a:rPr>
              <a:t>ı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ndad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</a:rPr>
              <a:t>ı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r.</a:t>
            </a:r>
            <a:r>
              <a:rPr lang="tr-TR" sz="1600" b="1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tr-TR" sz="1600" b="1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1774825"/>
            <a:ext cx="868997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391400" y="6477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</a:t>
            </a:r>
            <a:r>
              <a:rPr lang="tr-TR" sz="1200" b="1">
                <a:solidFill>
                  <a:schemeClr val="bg1"/>
                </a:solidFill>
                <a:latin typeface="Arial" charset="0"/>
              </a:rPr>
              <a:t> Ülgen&amp;Mirze 2004</a:t>
            </a:r>
            <a:r>
              <a:rPr lang="tr-TR" sz="16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776"/>
            <a:ext cx="8062664" cy="4467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Atlar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kullanılacaktır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Otomobil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ancak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geçici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olabilir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."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(Henry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Ford’un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kredi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talebi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otomotiv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sektörünün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geleceği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konusunda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ekspertiz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müdürü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- 1903)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Uçaklar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oyuncaklar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askeri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değerleri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."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Mareşal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Ferdinand Foch)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Televizyon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altı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piyasadan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silinecektir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İnsanlar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akşam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böyle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kutuya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bakmak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istemezler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."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Daryik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F. Zanuck - Twenty Century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Fox’un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Başkanı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- 1944)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34451" cy="11430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sz="20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BAKIN KİMLER NELER SÖYLEMİŞ...</a:t>
            </a:r>
            <a:r>
              <a:rPr lang="tr-TR" sz="36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tr-TR" sz="36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tr-TR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39137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391400" y="6477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</a:t>
            </a:r>
            <a:r>
              <a:rPr lang="tr-TR" sz="1200" b="1">
                <a:solidFill>
                  <a:schemeClr val="bg1"/>
                </a:solidFill>
                <a:latin typeface="Arial" charset="0"/>
              </a:rPr>
              <a:t> Ülgen&amp;Mirze 2004</a:t>
            </a:r>
            <a:r>
              <a:rPr lang="tr-TR" sz="16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3" y="2314575"/>
            <a:ext cx="83978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7391400" y="6477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</a:t>
            </a:r>
            <a:r>
              <a:rPr lang="tr-TR" sz="1200" b="1">
                <a:solidFill>
                  <a:schemeClr val="bg1"/>
                </a:solidFill>
                <a:latin typeface="Arial" charset="0"/>
              </a:rPr>
              <a:t> Ülgen&amp;Mirze 2004</a:t>
            </a:r>
            <a:r>
              <a:rPr lang="tr-TR" sz="16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065338"/>
            <a:ext cx="85899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141288"/>
            <a:ext cx="3986213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1370013"/>
            <a:ext cx="851535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9"/>
          <p:cNvSpPr txBox="1">
            <a:spLocks noChangeArrowheads="1"/>
          </p:cNvSpPr>
          <p:nvPr/>
        </p:nvSpPr>
        <p:spPr bwMode="auto">
          <a:xfrm>
            <a:off x="1143000" y="609600"/>
            <a:ext cx="5794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r-TR" sz="3000" b="1">
                <a:solidFill>
                  <a:srgbClr val="FF0000"/>
                </a:solidFill>
                <a:latin typeface="Tahoma" pitchFamily="34" charset="0"/>
              </a:rPr>
              <a:t>STRATEJİK DÖNÜM NOKTASI</a:t>
            </a:r>
            <a:endParaRPr lang="en-US" altLang="tr-TR" sz="2000" b="1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5650" y="1524000"/>
            <a:ext cx="8043863" cy="5334000"/>
            <a:chOff x="480" y="1008"/>
            <a:chExt cx="5067" cy="3360"/>
          </a:xfrm>
        </p:grpSpPr>
        <p:sp>
          <p:nvSpPr>
            <p:cNvPr id="52228" name="Rectangle 2"/>
            <p:cNvSpPr>
              <a:spLocks noChangeArrowheads="1"/>
            </p:cNvSpPr>
            <p:nvPr/>
          </p:nvSpPr>
          <p:spPr bwMode="auto">
            <a:xfrm>
              <a:off x="480" y="1008"/>
              <a:ext cx="4512" cy="2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altLang="tr-TR" sz="1600" b="1">
                  <a:latin typeface="Tahoma" pitchFamily="34" charset="0"/>
                </a:rPr>
                <a:t> </a:t>
              </a:r>
              <a:endParaRPr lang="en-US" altLang="tr-TR" sz="2000" b="1">
                <a:latin typeface="Tahoma" pitchFamily="34" charset="0"/>
              </a:endParaRPr>
            </a:p>
          </p:txBody>
        </p:sp>
        <p:sp>
          <p:nvSpPr>
            <p:cNvPr id="52229" name="Freeform 3"/>
            <p:cNvSpPr>
              <a:spLocks/>
            </p:cNvSpPr>
            <p:nvPr/>
          </p:nvSpPr>
          <p:spPr bwMode="auto">
            <a:xfrm>
              <a:off x="480" y="1008"/>
              <a:ext cx="4512" cy="2976"/>
            </a:xfrm>
            <a:custGeom>
              <a:avLst/>
              <a:gdLst>
                <a:gd name="T0" fmla="*/ 0 w 4512"/>
                <a:gd name="T1" fmla="*/ 2976 h 2976"/>
                <a:gd name="T2" fmla="*/ 1632 w 4512"/>
                <a:gd name="T3" fmla="*/ 1488 h 2976"/>
                <a:gd name="T4" fmla="*/ 3648 w 4512"/>
                <a:gd name="T5" fmla="*/ 1056 h 2976"/>
                <a:gd name="T6" fmla="*/ 4512 w 4512"/>
                <a:gd name="T7" fmla="*/ 0 h 29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12"/>
                <a:gd name="T13" fmla="*/ 0 h 2976"/>
                <a:gd name="T14" fmla="*/ 4512 w 4512"/>
                <a:gd name="T15" fmla="*/ 2976 h 29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12" h="2976">
                  <a:moveTo>
                    <a:pt x="0" y="2976"/>
                  </a:moveTo>
                  <a:cubicBezTo>
                    <a:pt x="512" y="2392"/>
                    <a:pt x="1024" y="1808"/>
                    <a:pt x="1632" y="1488"/>
                  </a:cubicBezTo>
                  <a:cubicBezTo>
                    <a:pt x="2240" y="1168"/>
                    <a:pt x="3168" y="1304"/>
                    <a:pt x="3648" y="1056"/>
                  </a:cubicBezTo>
                  <a:cubicBezTo>
                    <a:pt x="4128" y="808"/>
                    <a:pt x="4368" y="176"/>
                    <a:pt x="45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0" name="Freeform 4"/>
            <p:cNvSpPr>
              <a:spLocks/>
            </p:cNvSpPr>
            <p:nvPr/>
          </p:nvSpPr>
          <p:spPr bwMode="auto">
            <a:xfrm>
              <a:off x="2056" y="2256"/>
              <a:ext cx="3064" cy="2048"/>
            </a:xfrm>
            <a:custGeom>
              <a:avLst/>
              <a:gdLst>
                <a:gd name="T0" fmla="*/ 1208 w 3064"/>
                <a:gd name="T1" fmla="*/ 0 h 2048"/>
                <a:gd name="T2" fmla="*/ 2936 w 3064"/>
                <a:gd name="T3" fmla="*/ 1728 h 2048"/>
                <a:gd name="T4" fmla="*/ 440 w 3064"/>
                <a:gd name="T5" fmla="*/ 1920 h 2048"/>
                <a:gd name="T6" fmla="*/ 296 w 3064"/>
                <a:gd name="T7" fmla="*/ 1968 h 20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64"/>
                <a:gd name="T13" fmla="*/ 0 h 2048"/>
                <a:gd name="T14" fmla="*/ 3064 w 3064"/>
                <a:gd name="T15" fmla="*/ 2048 h 20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64" h="2048">
                  <a:moveTo>
                    <a:pt x="1208" y="0"/>
                  </a:moveTo>
                  <a:cubicBezTo>
                    <a:pt x="2136" y="704"/>
                    <a:pt x="3064" y="1408"/>
                    <a:pt x="2936" y="1728"/>
                  </a:cubicBezTo>
                  <a:cubicBezTo>
                    <a:pt x="2808" y="2048"/>
                    <a:pt x="880" y="1880"/>
                    <a:pt x="440" y="1920"/>
                  </a:cubicBezTo>
                  <a:cubicBezTo>
                    <a:pt x="0" y="1960"/>
                    <a:pt x="148" y="1964"/>
                    <a:pt x="296" y="196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1" name="Rectangle 5"/>
            <p:cNvSpPr>
              <a:spLocks noChangeArrowheads="1"/>
            </p:cNvSpPr>
            <p:nvPr/>
          </p:nvSpPr>
          <p:spPr bwMode="auto">
            <a:xfrm>
              <a:off x="2112" y="3984"/>
              <a:ext cx="3024" cy="38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 altLang="tr-TR"/>
            </a:p>
          </p:txBody>
        </p:sp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3600" y="3446"/>
              <a:ext cx="188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altLang="tr-TR" sz="2000" b="1">
                  <a:latin typeface="Tahoma" pitchFamily="34" charset="0"/>
                </a:rPr>
                <a:t>Organizasyon  düşüşe</a:t>
              </a:r>
            </a:p>
            <a:p>
              <a:r>
                <a:rPr lang="tr-TR" altLang="tr-TR" sz="2000" b="1">
                  <a:latin typeface="Tahoma" pitchFamily="34" charset="0"/>
                </a:rPr>
                <a:t>geçer</a:t>
              </a:r>
              <a:endParaRPr lang="en-US" altLang="tr-TR" sz="2000" b="1">
                <a:latin typeface="Tahoma" pitchFamily="34" charset="0"/>
              </a:endParaRPr>
            </a:p>
          </p:txBody>
        </p:sp>
        <p:sp>
          <p:nvSpPr>
            <p:cNvPr id="52233" name="Text Box 7"/>
            <p:cNvSpPr txBox="1">
              <a:spLocks noChangeArrowheads="1"/>
            </p:cNvSpPr>
            <p:nvPr/>
          </p:nvSpPr>
          <p:spPr bwMode="auto">
            <a:xfrm>
              <a:off x="2640" y="1745"/>
              <a:ext cx="148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altLang="tr-TR" sz="2000" b="1">
                  <a:latin typeface="Tahoma" pitchFamily="34" charset="0"/>
                </a:rPr>
                <a:t>Stratejik Dönüm </a:t>
              </a:r>
            </a:p>
            <a:p>
              <a:r>
                <a:rPr lang="tr-TR" altLang="tr-TR" sz="2000" b="1">
                  <a:latin typeface="Tahoma" pitchFamily="34" charset="0"/>
                </a:rPr>
                <a:t>Noktası</a:t>
              </a:r>
              <a:endParaRPr lang="en-US" altLang="tr-TR" sz="2000" b="1">
                <a:latin typeface="Tahoma" pitchFamily="34" charset="0"/>
              </a:endParaRPr>
            </a:p>
          </p:txBody>
        </p:sp>
        <p:sp>
          <p:nvSpPr>
            <p:cNvPr id="52234" name="Text Box 8"/>
            <p:cNvSpPr txBox="1">
              <a:spLocks noChangeArrowheads="1"/>
            </p:cNvSpPr>
            <p:nvPr/>
          </p:nvSpPr>
          <p:spPr bwMode="auto">
            <a:xfrm>
              <a:off x="3600" y="1046"/>
              <a:ext cx="194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altLang="tr-TR" sz="2000" b="1">
                  <a:latin typeface="Tahoma" pitchFamily="34" charset="0"/>
                </a:rPr>
                <a:t>Organizasyon  yepyeni</a:t>
              </a:r>
            </a:p>
            <a:p>
              <a:r>
                <a:rPr lang="tr-TR" altLang="tr-TR" sz="2000" b="1">
                  <a:latin typeface="Tahoma" pitchFamily="34" charset="0"/>
                </a:rPr>
                <a:t>yüksekliklere </a:t>
              </a:r>
            </a:p>
            <a:p>
              <a:r>
                <a:rPr lang="tr-TR" altLang="tr-TR" sz="2000" b="1">
                  <a:latin typeface="Tahoma" pitchFamily="34" charset="0"/>
                </a:rPr>
                <a:t>ulaşır</a:t>
              </a:r>
              <a:endParaRPr lang="en-US" altLang="tr-TR" sz="2000" b="1">
                <a:latin typeface="Tahoma" pitchFamily="34" charset="0"/>
              </a:endParaRPr>
            </a:p>
          </p:txBody>
        </p:sp>
        <p:sp>
          <p:nvSpPr>
            <p:cNvPr id="52235" name="Line 10"/>
            <p:cNvSpPr>
              <a:spLocks noChangeShapeType="1"/>
            </p:cNvSpPr>
            <p:nvPr/>
          </p:nvSpPr>
          <p:spPr bwMode="auto">
            <a:xfrm>
              <a:off x="2064" y="3984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6" name="Text Box 11"/>
            <p:cNvSpPr txBox="1">
              <a:spLocks noChangeArrowheads="1"/>
            </p:cNvSpPr>
            <p:nvPr/>
          </p:nvSpPr>
          <p:spPr bwMode="auto">
            <a:xfrm>
              <a:off x="3168" y="2112"/>
              <a:ext cx="2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tr-TR" sz="2000" b="1">
                  <a:latin typeface="Tahoma" pitchFamily="34" charset="0"/>
                </a:rPr>
                <a:t>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4213" y="1196975"/>
            <a:ext cx="649729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r-TR" sz="3000" b="1" dirty="0" smtClean="0">
                <a:solidFill>
                  <a:srgbClr val="FF0000"/>
                </a:solidFill>
                <a:latin typeface="Tahoma" pitchFamily="34" charset="0"/>
              </a:rPr>
              <a:t>STRATEJİK </a:t>
            </a:r>
            <a:r>
              <a:rPr lang="en-US" altLang="tr-TR" sz="3000" b="1" dirty="0">
                <a:solidFill>
                  <a:srgbClr val="FF0000"/>
                </a:solidFill>
                <a:latin typeface="Tahoma" pitchFamily="34" charset="0"/>
              </a:rPr>
              <a:t>YÖNETİM </a:t>
            </a:r>
            <a:r>
              <a:rPr lang="en-US" altLang="tr-TR" sz="3000" b="1" dirty="0" smtClean="0">
                <a:solidFill>
                  <a:srgbClr val="FF0000"/>
                </a:solidFill>
                <a:latin typeface="Tahoma" pitchFamily="34" charset="0"/>
              </a:rPr>
              <a:t>MANTIĞI </a:t>
            </a:r>
            <a:endParaRPr lang="en-US" altLang="tr-TR" sz="3000" b="1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en-US" altLang="tr-TR" sz="3000" b="1" dirty="0" smtClean="0">
                <a:solidFill>
                  <a:srgbClr val="FF0000"/>
                </a:solidFill>
                <a:latin typeface="Tahoma" pitchFamily="34" charset="0"/>
              </a:rPr>
              <a:t>ÖZET</a:t>
            </a:r>
            <a:r>
              <a:rPr lang="tr-TR" altLang="tr-TR" sz="3000" b="1" dirty="0" smtClean="0">
                <a:solidFill>
                  <a:srgbClr val="FF0000"/>
                </a:solidFill>
                <a:latin typeface="Tahoma" pitchFamily="34" charset="0"/>
              </a:rPr>
              <a:t>LE</a:t>
            </a:r>
            <a:r>
              <a:rPr lang="en-US" altLang="tr-TR" sz="3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tr-TR" sz="3000" b="1" dirty="0">
                <a:solidFill>
                  <a:srgbClr val="FF0000"/>
                </a:solidFill>
                <a:latin typeface="Tahoma" pitchFamily="34" charset="0"/>
              </a:rPr>
              <a:t>ÇIKIYOR;</a:t>
            </a:r>
          </a:p>
          <a:p>
            <a:r>
              <a:rPr lang="en-US" altLang="tr-TR" sz="2000" b="1" dirty="0">
                <a:latin typeface="Tahoma" pitchFamily="34" charset="0"/>
              </a:rPr>
              <a:t> </a:t>
            </a:r>
          </a:p>
          <a:p>
            <a:r>
              <a:rPr lang="en-US" altLang="tr-TR" sz="2800" b="1" dirty="0">
                <a:latin typeface="Tahoma" pitchFamily="34" charset="0"/>
              </a:rPr>
              <a:t>	</a:t>
            </a:r>
            <a:r>
              <a:rPr lang="en-US" altLang="tr-TR" sz="2800" b="1" dirty="0">
                <a:latin typeface="Times New Roman Tur" pitchFamily="18" charset="0"/>
                <a:cs typeface="Times New Roman Tur" pitchFamily="18" charset="0"/>
              </a:rPr>
              <a:t>1. </a:t>
            </a:r>
            <a:r>
              <a:rPr lang="en-US" altLang="tr-TR" sz="2800" b="1" dirty="0" err="1">
                <a:latin typeface="Times New Roman Tur" pitchFamily="18" charset="0"/>
                <a:cs typeface="Times New Roman Tur" pitchFamily="18" charset="0"/>
              </a:rPr>
              <a:t>Geleceği</a:t>
            </a:r>
            <a:r>
              <a:rPr lang="en-US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altLang="tr-TR" sz="2800" b="1" dirty="0">
                <a:latin typeface="Times New Roman Tur" pitchFamily="18" charset="0"/>
                <a:cs typeface="Times New Roman Tur" pitchFamily="18" charset="0"/>
              </a:rPr>
              <a:t>Hayal Et</a:t>
            </a:r>
            <a:endParaRPr lang="en-US" altLang="tr-TR" sz="2800" b="1" dirty="0">
              <a:latin typeface="Times New Roman Tur" pitchFamily="18" charset="0"/>
              <a:cs typeface="Times New Roman Tur" pitchFamily="18" charset="0"/>
            </a:endParaRPr>
          </a:p>
          <a:p>
            <a:r>
              <a:rPr lang="en-US" altLang="tr-TR" sz="2800" b="1" dirty="0">
                <a:latin typeface="Times New Roman Tur" pitchFamily="18" charset="0"/>
                <a:cs typeface="Times New Roman Tur" pitchFamily="18" charset="0"/>
              </a:rPr>
              <a:t>	2. </a:t>
            </a:r>
            <a:r>
              <a:rPr lang="en-US" altLang="tr-TR" sz="2800" b="1" dirty="0" err="1">
                <a:latin typeface="Times New Roman Tur" pitchFamily="18" charset="0"/>
                <a:cs typeface="Times New Roman Tur" pitchFamily="18" charset="0"/>
              </a:rPr>
              <a:t>Kendini</a:t>
            </a:r>
            <a:r>
              <a:rPr lang="en-US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US" altLang="tr-TR" sz="2800" b="1" dirty="0" err="1">
                <a:latin typeface="Times New Roman Tur" pitchFamily="18" charset="0"/>
                <a:cs typeface="Times New Roman Tur" pitchFamily="18" charset="0"/>
              </a:rPr>
              <a:t>Yeniden</a:t>
            </a:r>
            <a:r>
              <a:rPr lang="en-US" altLang="tr-TR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altLang="tr-TR" sz="2800" b="1" dirty="0">
                <a:latin typeface="Times New Roman Tur" pitchFamily="18" charset="0"/>
                <a:cs typeface="Times New Roman Tur" pitchFamily="18" charset="0"/>
              </a:rPr>
              <a:t>Yapılandır</a:t>
            </a:r>
            <a:endParaRPr lang="en-US" altLang="tr-TR" sz="2800" b="1" dirty="0">
              <a:latin typeface="Times New Roman Tur" pitchFamily="18" charset="0"/>
              <a:cs typeface="Times New Roman Tur" pitchFamily="18" charset="0"/>
            </a:endParaRPr>
          </a:p>
          <a:p>
            <a:r>
              <a:rPr lang="en-US" altLang="tr-TR" sz="2800" b="1" dirty="0">
                <a:latin typeface="Times New Roman Tur" pitchFamily="18" charset="0"/>
                <a:cs typeface="Times New Roman Tur" pitchFamily="18" charset="0"/>
              </a:rPr>
              <a:t>	3. </a:t>
            </a:r>
            <a:r>
              <a:rPr lang="en-US" altLang="tr-TR" sz="2800" b="1" dirty="0" err="1">
                <a:latin typeface="Times New Roman Tur" pitchFamily="18" charset="0"/>
                <a:cs typeface="Times New Roman Tur" pitchFamily="18" charset="0"/>
              </a:rPr>
              <a:t>Mükemmelleş</a:t>
            </a:r>
            <a:endParaRPr lang="en-US" altLang="tr-TR" sz="2800" b="1" dirty="0">
              <a:latin typeface="Times New Roman Tur" pitchFamily="18" charset="0"/>
              <a:cs typeface="Times New Roman Tur" pitchFamily="18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1646238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2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924050"/>
            <a:ext cx="8778875" cy="3008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-36512" y="277453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STRATEJİK </a:t>
            </a:r>
            <a:r>
              <a:rPr lang="tr-TR" sz="4400" b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PLANLAMA </a:t>
            </a:r>
            <a:r>
              <a:rPr lang="tr-TR" sz="44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SÜRECİ </a:t>
            </a:r>
          </a:p>
        </p:txBody>
      </p:sp>
    </p:spTree>
    <p:extLst>
      <p:ext uri="{BB962C8B-B14F-4D97-AF65-F5344CB8AC3E}">
        <p14:creationId xmlns:p14="http://schemas.microsoft.com/office/powerpoint/2010/main" val="105204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67866" y="1844824"/>
          <a:ext cx="820859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Dikdörtgen"/>
          <p:cNvSpPr/>
          <p:nvPr/>
        </p:nvSpPr>
        <p:spPr>
          <a:xfrm>
            <a:off x="467544" y="764704"/>
            <a:ext cx="82316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5400" b="1" dirty="0"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STRATEJİK</a:t>
            </a:r>
            <a:r>
              <a:rPr lang="tr-T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5400" b="1" dirty="0"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PLANLAMA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2852911"/>
            <a:ext cx="8935020" cy="1728217"/>
          </a:xfrm>
          <a:ln>
            <a:noFill/>
          </a:ln>
        </p:spPr>
        <p:txBody>
          <a:bodyPr>
            <a:normAutofit/>
          </a:bodyPr>
          <a:lstStyle/>
          <a:p>
            <a:pPr algn="just" defTabSz="762000" eaLnBrk="1" hangingPunct="1">
              <a:buFont typeface="Wingdings" pitchFamily="2" charset="2"/>
              <a:buNone/>
            </a:pPr>
            <a:r>
              <a:rPr lang="tr-TR" sz="2200" dirty="0" smtClean="0">
                <a:effectLst/>
                <a:latin typeface="Times New Roman" pitchFamily="18" charset="0"/>
                <a:cs typeface="Times New Roman" pitchFamily="18" charset="0"/>
              </a:rPr>
              <a:t>	Kurumların  uzun dönemli amaçlarının saptanması sonucunda, istenen  amaçlara ulaşmak için gerekli olan </a:t>
            </a:r>
            <a:r>
              <a:rPr lang="tr-TR" sz="2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maddi ve beşeri kaynakların </a:t>
            </a:r>
            <a:r>
              <a:rPr lang="tr-TR" sz="2200" dirty="0" smtClean="0">
                <a:effectLst/>
                <a:latin typeface="Times New Roman" pitchFamily="18" charset="0"/>
                <a:cs typeface="Times New Roman" pitchFamily="18" charset="0"/>
              </a:rPr>
              <a:t>tahsis edilerek onların kullanımında izlenecek yolların tespit edilmesine yönelik çalışmalardır.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611560" y="1472297"/>
            <a:ext cx="7876515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500" b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STRATEJİ </a:t>
            </a:r>
            <a:r>
              <a:rPr lang="tr-T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6500" b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NEDİR ?</a:t>
            </a:r>
            <a:endParaRPr lang="tr-TR" sz="6500" b="1" dirty="0">
              <a:solidFill>
                <a:srgbClr val="002060"/>
              </a:solidFill>
              <a:effectLst>
                <a:glow rad="635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Resim" descr="poker5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4155" y="4365104"/>
            <a:ext cx="2784309" cy="22322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95162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7001" y="1988840"/>
            <a:ext cx="2375624" cy="93054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1241" y="2142891"/>
            <a:ext cx="2134842" cy="64633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ÇEVRESEL ANALİZLER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585714" y="1557338"/>
            <a:ext cx="2376264" cy="71953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516217" y="1481879"/>
            <a:ext cx="2592288" cy="830997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STRATEJİLERİ UYGULAYCAK POLİTİKALAR</a:t>
            </a:r>
            <a:endParaRPr lang="tr-T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6657722" y="4940871"/>
            <a:ext cx="2376264" cy="86439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588225" y="4932897"/>
            <a:ext cx="2475484" cy="830997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tr-T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STRATEJİK YÖNETİM  </a:t>
            </a:r>
          </a:p>
          <a:p>
            <a:pPr algn="ctr">
              <a:defRPr/>
            </a:pPr>
            <a:r>
              <a:rPr lang="tr-T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SÜRECİNDE LİDERLİK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7810500" y="1196975"/>
            <a:ext cx="1588" cy="360363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7812088" y="2276475"/>
            <a:ext cx="0" cy="284163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7812088" y="3357563"/>
            <a:ext cx="0" cy="358775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7812088" y="4508500"/>
            <a:ext cx="0" cy="433388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 flipH="1" flipV="1">
            <a:off x="2627313" y="5373688"/>
            <a:ext cx="936625" cy="0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38" name="Rectangle 28"/>
          <p:cNvSpPr>
            <a:spLocks noChangeArrowheads="1"/>
          </p:cNvSpPr>
          <p:nvPr/>
        </p:nvSpPr>
        <p:spPr bwMode="auto">
          <a:xfrm>
            <a:off x="180528" y="5949280"/>
            <a:ext cx="8927976" cy="7651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39" name="Text Box 29"/>
          <p:cNvSpPr txBox="1">
            <a:spLocks noChangeArrowheads="1"/>
          </p:cNvSpPr>
          <p:nvPr/>
        </p:nvSpPr>
        <p:spPr bwMode="auto">
          <a:xfrm>
            <a:off x="360114" y="6021288"/>
            <a:ext cx="8388350" cy="64633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STRATEJİK PLANLAMA SÜRECİ</a:t>
            </a:r>
          </a:p>
        </p:txBody>
      </p:sp>
      <p:sp>
        <p:nvSpPr>
          <p:cNvPr id="38940" name="Line 30"/>
          <p:cNvSpPr>
            <a:spLocks noChangeShapeType="1"/>
          </p:cNvSpPr>
          <p:nvPr/>
        </p:nvSpPr>
        <p:spPr bwMode="auto">
          <a:xfrm flipH="1" flipV="1">
            <a:off x="1331913" y="2924175"/>
            <a:ext cx="0" cy="576263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43" name="Line 36"/>
          <p:cNvSpPr>
            <a:spLocks noChangeShapeType="1"/>
          </p:cNvSpPr>
          <p:nvPr/>
        </p:nvSpPr>
        <p:spPr bwMode="auto">
          <a:xfrm flipH="1" flipV="1">
            <a:off x="1331913" y="4292600"/>
            <a:ext cx="0" cy="504825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41" name="Line 31"/>
          <p:cNvSpPr>
            <a:spLocks noChangeShapeType="1"/>
          </p:cNvSpPr>
          <p:nvPr/>
        </p:nvSpPr>
        <p:spPr bwMode="auto">
          <a:xfrm flipV="1">
            <a:off x="2484438" y="765175"/>
            <a:ext cx="1008062" cy="0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42" name="Line 34"/>
          <p:cNvSpPr>
            <a:spLocks noChangeShapeType="1"/>
          </p:cNvSpPr>
          <p:nvPr/>
        </p:nvSpPr>
        <p:spPr bwMode="auto">
          <a:xfrm>
            <a:off x="5867400" y="692150"/>
            <a:ext cx="720725" cy="0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44" name="Line 38"/>
          <p:cNvSpPr>
            <a:spLocks noChangeShapeType="1"/>
          </p:cNvSpPr>
          <p:nvPr/>
        </p:nvSpPr>
        <p:spPr bwMode="auto">
          <a:xfrm flipH="1" flipV="1">
            <a:off x="6108700" y="5373688"/>
            <a:ext cx="550863" cy="0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45" name="Line 39"/>
          <p:cNvSpPr>
            <a:spLocks noChangeShapeType="1"/>
          </p:cNvSpPr>
          <p:nvPr/>
        </p:nvSpPr>
        <p:spPr bwMode="auto">
          <a:xfrm flipV="1">
            <a:off x="1331913" y="1268413"/>
            <a:ext cx="0" cy="720725"/>
          </a:xfrm>
          <a:prstGeom prst="line">
            <a:avLst/>
          </a:prstGeom>
          <a:ln>
            <a:headEnd type="none" w="med" len="med"/>
            <a:tailEnd type="arrow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" name="37 Dikdörtgen"/>
          <p:cNvSpPr/>
          <p:nvPr/>
        </p:nvSpPr>
        <p:spPr>
          <a:xfrm>
            <a:off x="6588224" y="2525995"/>
            <a:ext cx="232251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ÖRGÜTSEL YAPININ VE KAYNAKLARIN BELİRLENMESİ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49010" y="4750159"/>
            <a:ext cx="2375174" cy="105510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 eaLnBrk="0" hangingPunct="0">
              <a:defRPr/>
            </a:pPr>
            <a:endParaRPr lang="tr-TR" sz="20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38946" name="Rectangle 40"/>
          <p:cNvSpPr>
            <a:spLocks noChangeArrowheads="1"/>
          </p:cNvSpPr>
          <p:nvPr/>
        </p:nvSpPr>
        <p:spPr bwMode="auto">
          <a:xfrm>
            <a:off x="320322" y="4785685"/>
            <a:ext cx="2169765" cy="92333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STRATEJİSTLERİ</a:t>
            </a:r>
          </a:p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BELİRLEME 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3985" y="3454896"/>
            <a:ext cx="2375174" cy="84021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tr-T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KURUM  </a:t>
            </a: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62000" eaLnBrk="0" hangingPunct="0">
              <a:defRPr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AMAÇLARI</a:t>
            </a:r>
          </a:p>
          <a:p>
            <a:pPr algn="ctr" defTabSz="762000" eaLnBrk="0" hangingPunct="0">
              <a:defRPr/>
            </a:pPr>
            <a:endParaRPr lang="tr-T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79512" y="188640"/>
            <a:ext cx="2376265" cy="106327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 eaLnBrk="0" hangingPunct="0">
              <a:defRPr/>
            </a:pPr>
            <a:r>
              <a:rPr lang="tr-T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KURUM/</a:t>
            </a:r>
            <a:endParaRPr lang="tr-TR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62000" eaLnBrk="0" hangingPunct="0">
              <a:defRPr/>
            </a:pPr>
            <a:r>
              <a:rPr lang="tr-TR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DEĞERLEME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488972" y="260648"/>
            <a:ext cx="2479515" cy="99706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561378" y="391754"/>
            <a:ext cx="2341342" cy="64633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KURUM  </a:t>
            </a:r>
            <a:r>
              <a:rPr lang="tr-TR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STRATEJİLERİ</a:t>
            </a: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3561997" y="4941888"/>
            <a:ext cx="2477996" cy="8440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STRATEJİ</a:t>
            </a:r>
          </a:p>
          <a:p>
            <a:pPr algn="ctr" defTabSz="762000" eaLnBrk="0" hangingPunct="0">
              <a:spcBef>
                <a:spcPct val="50000"/>
              </a:spcBef>
              <a:defRPr/>
            </a:pPr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KONTROLU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6585714" y="3717032"/>
            <a:ext cx="2376264" cy="79964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" name="35 Dikdörtgen"/>
          <p:cNvSpPr/>
          <p:nvPr/>
        </p:nvSpPr>
        <p:spPr>
          <a:xfrm>
            <a:off x="6588224" y="3717033"/>
            <a:ext cx="237626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KURUMSAL  KÜLTÜR OLUŞTURMA</a:t>
            </a:r>
            <a:endParaRPr lang="tr-T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585714" y="260350"/>
            <a:ext cx="2376264" cy="95545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588224" y="304241"/>
            <a:ext cx="2513991" cy="1015663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TÜM ALT STRATEJİK ALAN  STRATEJİLERİ</a:t>
            </a:r>
            <a:endParaRPr lang="tr-TR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507413" cy="4924425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tr-TR" sz="2900" b="1" smtClean="0">
                <a:solidFill>
                  <a:srgbClr val="006666"/>
                </a:solidFill>
              </a:rPr>
              <a:t>Kuruluşun bulunduğu nokta ile ulaşmayı arzu ettiği durum arasındaki yolu tarif eder. </a:t>
            </a:r>
          </a:p>
          <a:p>
            <a:pPr marL="457200" indent="-457200" eaLnBrk="1" hangingPunct="1">
              <a:buFontTx/>
              <a:buNone/>
            </a:pPr>
            <a:r>
              <a:rPr lang="tr-TR" sz="2900" b="1" smtClean="0">
                <a:solidFill>
                  <a:schemeClr val="accent2"/>
                </a:solidFill>
              </a:rPr>
              <a:t>Kuruluşun amaçlarını, hedeflerini ve bunlara ulaşmayı mümkün kılacak yöntemleri belirlemesini gerektirir. </a:t>
            </a:r>
          </a:p>
          <a:p>
            <a:pPr marL="457200" indent="-457200" eaLnBrk="1" hangingPunct="1">
              <a:buFontTx/>
              <a:buNone/>
            </a:pPr>
            <a:r>
              <a:rPr lang="tr-TR" sz="2900" b="1" smtClean="0">
                <a:solidFill>
                  <a:srgbClr val="006666"/>
                </a:solidFill>
              </a:rPr>
              <a:t>Uzun vadeli ve geleceğe dönük bir bakış açısı taşır.</a:t>
            </a:r>
          </a:p>
          <a:p>
            <a:pPr marL="457200" indent="-457200" eaLnBrk="1" hangingPunct="1">
              <a:buFontTx/>
              <a:buNone/>
            </a:pPr>
            <a:r>
              <a:rPr lang="tr-TR" sz="2900" b="1" smtClean="0">
                <a:solidFill>
                  <a:schemeClr val="accent2"/>
                </a:solidFill>
              </a:rPr>
              <a:t>Kuruluş bütçesi hazırlanırken kaynak tahsisinin önceliklere dayandırılmasına ve hesap verme sorumluluğuna rehberlik eder.</a:t>
            </a:r>
            <a:r>
              <a:rPr lang="tr-TR" sz="2900" b="1" smtClean="0"/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941388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b="1" i="1" smtClean="0">
                <a:solidFill>
                  <a:srgbClr val="D60093"/>
                </a:solidFill>
                <a:latin typeface="Comic Sans MS" pitchFamily="66" charset="0"/>
              </a:rPr>
              <a:t>Stratejik Planlamanın Tanımı ve İşlevleri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7775575" cy="5040313"/>
          </a:xfrm>
          <a:noFill/>
        </p:spPr>
        <p:txBody>
          <a:bodyPr lIns="18000" tIns="10800" rIns="18000" bIns="10800"/>
          <a:lstStyle/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3333FF"/>
                </a:solidFill>
              </a:rPr>
              <a:t>TAKİP: Geçmiş ve Bugünkü durum hakkında kapsamlı veri toplar ve Gelecekteki durumu öngörür.</a:t>
            </a:r>
          </a:p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60093"/>
                </a:solidFill>
              </a:rPr>
              <a:t>DÜZEN: Geleceğin şekillenmesi için planlı bir gelişimi destekler.</a:t>
            </a:r>
          </a:p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3333FF"/>
                </a:solidFill>
              </a:rPr>
              <a:t>ANALİZ: Gerçek verilere dayalı olarak kuruluşu harekete geçirir.</a:t>
            </a:r>
          </a:p>
          <a:p>
            <a:pPr eaLnBrk="1" hangingPunct="1">
              <a:buFontTx/>
              <a:buNone/>
            </a:pPr>
            <a:r>
              <a:rPr lang="tr-TR" sz="2800" b="1" smtClean="0">
                <a:solidFill>
                  <a:srgbClr val="D60093"/>
                </a:solidFill>
              </a:rPr>
              <a:t>VERİMLİLİK: Temel sorumluluk alanlarının belirlenmesini (bireysel-bölümsel) ve kaynakların etkin bir şekilde tahsis edilmesine yarar sağlar.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509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tr-TR" b="1" i="1" smtClean="0">
                <a:solidFill>
                  <a:srgbClr val="D60093"/>
                </a:solidFill>
                <a:latin typeface="Comic Sans MS" pitchFamily="66" charset="0"/>
              </a:rPr>
              <a:t>Stratejik Planlamanın Faydaları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404813"/>
            <a:ext cx="7848600" cy="6264275"/>
          </a:xfrm>
          <a:noFill/>
        </p:spPr>
        <p:txBody>
          <a:bodyPr lIns="18000" tIns="10800" rIns="18000" bIns="10800"/>
          <a:lstStyle/>
          <a:p>
            <a:pPr eaLnBrk="1" hangingPunct="1">
              <a:buFontTx/>
              <a:buNone/>
            </a:pPr>
            <a:r>
              <a:rPr lang="tr-TR" b="1" smtClean="0">
                <a:solidFill>
                  <a:srgbClr val="D60093"/>
                </a:solidFill>
              </a:rPr>
              <a:t>KATILIMCILIK: Kuruluşun tümünü katılımcı bir yaklaşımla ortak hedeflere yönlendirir.</a:t>
            </a:r>
          </a:p>
          <a:p>
            <a:pPr eaLnBrk="1" hangingPunct="1">
              <a:buFontTx/>
              <a:buNone/>
            </a:pPr>
            <a:endParaRPr lang="tr-TR" b="1" smtClean="0">
              <a:solidFill>
                <a:srgbClr val="D60093"/>
              </a:solidFill>
            </a:endParaRPr>
          </a:p>
          <a:p>
            <a:pPr eaLnBrk="1" hangingPunct="1">
              <a:buFontTx/>
              <a:buNone/>
            </a:pPr>
            <a:r>
              <a:rPr lang="tr-TR" b="1" smtClean="0">
                <a:solidFill>
                  <a:srgbClr val="3333FF"/>
                </a:solidFill>
              </a:rPr>
              <a:t>FARKINDALIK: Çevredeki fırsatları ve tehlikeleri zamanında fark edebilmek için sürekli olarak tarama yapar.</a:t>
            </a:r>
          </a:p>
          <a:p>
            <a:pPr eaLnBrk="1" hangingPunct="1">
              <a:buFontTx/>
              <a:buNone/>
            </a:pPr>
            <a:endParaRPr lang="tr-TR" b="1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</a:pPr>
            <a:r>
              <a:rPr lang="tr-TR" b="1" smtClean="0">
                <a:solidFill>
                  <a:srgbClr val="D60093"/>
                </a:solidFill>
              </a:rPr>
              <a:t>İYİLEŞTİRME: Kurumun güçlü yönlerinin avantajını elde etmeye, zayıf yönlerini azaltmaya ve yok etmeye odaklanır.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713788" cy="5400675"/>
          </a:xfrm>
        </p:spPr>
        <p:txBody>
          <a:bodyPr/>
          <a:lstStyle/>
          <a:p>
            <a:pPr eaLnBrk="1" hangingPunct="1">
              <a:spcBef>
                <a:spcPct val="5000"/>
              </a:spcBef>
              <a:buFontTx/>
              <a:buNone/>
            </a:pPr>
            <a:r>
              <a:rPr lang="tr-TR" b="1" dirty="0" smtClean="0">
                <a:solidFill>
                  <a:srgbClr val="3333FF"/>
                </a:solidFill>
              </a:rPr>
              <a:t>Neredeyiz?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tr-TR" b="1" dirty="0" smtClean="0">
                <a:solidFill>
                  <a:srgbClr val="3333FF"/>
                </a:solidFill>
              </a:rPr>
              <a:t>Nereye gitmek istiyoruz? (Beş-on-on beş sene sonra nerede olacağız?)</a:t>
            </a:r>
            <a:endParaRPr lang="tr-TR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tr-TR" b="1" dirty="0" smtClean="0">
                <a:solidFill>
                  <a:srgbClr val="3333FF"/>
                </a:solidFill>
              </a:rPr>
              <a:t>Gitmek istediğimiz yere nasıl ulaşabiliriz? 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tr-TR" b="1" dirty="0" smtClean="0">
                <a:solidFill>
                  <a:srgbClr val="3333FF"/>
                </a:solidFill>
              </a:rPr>
              <a:t>Olmak istenilen  yere ulaştığınızı nasıl anlayacağız?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endParaRPr lang="tr-TR" sz="1500" b="1" dirty="0" smtClean="0">
              <a:solidFill>
                <a:srgbClr val="3333FF"/>
              </a:solidFill>
            </a:endParaRPr>
          </a:p>
          <a:p>
            <a:pPr algn="r" eaLnBrk="1" hangingPunct="1">
              <a:spcBef>
                <a:spcPct val="5000"/>
              </a:spcBef>
              <a:buFontTx/>
              <a:buNone/>
            </a:pPr>
            <a:r>
              <a:rPr lang="tr-TR" b="1" dirty="0" smtClean="0">
                <a:solidFill>
                  <a:srgbClr val="006666"/>
                </a:solidFill>
              </a:rPr>
              <a:t>Bizi diğerlerinden ayıran özellik / temel yetenek nedir?</a:t>
            </a:r>
            <a:endParaRPr lang="tr-TR" dirty="0" smtClean="0">
              <a:solidFill>
                <a:srgbClr val="006666"/>
              </a:solidFill>
            </a:endParaRPr>
          </a:p>
          <a:p>
            <a:pPr algn="r" eaLnBrk="1" hangingPunct="1">
              <a:spcBef>
                <a:spcPct val="5000"/>
              </a:spcBef>
              <a:buFontTx/>
              <a:buNone/>
            </a:pPr>
            <a:r>
              <a:rPr lang="tr-TR" b="1" dirty="0" smtClean="0">
                <a:solidFill>
                  <a:srgbClr val="006666"/>
                </a:solidFill>
              </a:rPr>
              <a:t>İşimizi yönlendirecek ve kararlara kılavuzluk edecek anahtar değer ve ilkeler nelerdir?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 eaLnBrk="1" hangingPunct="1"/>
            <a:r>
              <a:rPr lang="tr-TR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STRATEJİK PLANLAMA ŞU TEMEL SORULARIN CEVAPLANMASINA YARDIMCI OLUR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7225"/>
            <a:ext cx="8686800" cy="4741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b="1" smtClean="0">
                <a:solidFill>
                  <a:srgbClr val="FF0000"/>
                </a:solidFill>
              </a:rPr>
              <a:t>Misyonunu ve vizyonunu belirlemesi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smtClean="0">
                <a:solidFill>
                  <a:srgbClr val="3333FF"/>
                </a:solidFill>
              </a:rPr>
              <a:t>Temel değerlerini ve politikalarını belirlemesi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smtClean="0">
                <a:solidFill>
                  <a:srgbClr val="FF0000"/>
                </a:solidFill>
              </a:rPr>
              <a:t>Kurumun değerlendirilmesi (Özdeğerlendirme ve Çevre değerlendirme)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smtClean="0">
                <a:solidFill>
                  <a:srgbClr val="3333FF"/>
                </a:solidFill>
              </a:rPr>
              <a:t>Kısa, orta ve uzun dönemler için strateji ve amaçlarını belirlemesi,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smtClean="0">
                <a:solidFill>
                  <a:srgbClr val="FF0000"/>
                </a:solidFill>
              </a:rPr>
              <a:t>Stratejileri hayata geçirilebilmesi için ilgili yükseköğretim kurumunun ve birimlerinin hedeflerini ve performans göstergelerini belirlemesi,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smtClean="0">
                <a:solidFill>
                  <a:srgbClr val="3333FF"/>
                </a:solidFill>
              </a:rPr>
              <a:t>Birimlerin faaliyet ve projelerini oluşturması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smtClean="0">
                <a:solidFill>
                  <a:srgbClr val="FF0000"/>
                </a:solidFill>
              </a:rPr>
              <a:t>Kaynak planlaması ve hedeflerin/faaliyetlerin/projelerin bütçelenmesi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296988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>
                <a:solidFill>
                  <a:schemeClr val="bg1"/>
                </a:solidFill>
                <a:latin typeface="Verdana" pitchFamily="34" charset="0"/>
              </a:rPr>
              <a:t>STRATEJİK PLANLAMA İÇİN YAPILMASI GEREKENLER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28600" y="1196975"/>
            <a:ext cx="8664575" cy="5329238"/>
          </a:xfrm>
          <a:prstGeom prst="triangle">
            <a:avLst>
              <a:gd name="adj" fmla="val 50000"/>
            </a:avLst>
          </a:prstGeom>
          <a:solidFill>
            <a:schemeClr val="bg1">
              <a:alpha val="7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2293938"/>
            <a:ext cx="6985000" cy="36845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2800" b="1" smtClean="0">
                <a:solidFill>
                  <a:srgbClr val="008080"/>
                </a:solidFill>
              </a:rPr>
              <a:t>VİZYON</a:t>
            </a:r>
          </a:p>
          <a:p>
            <a:pPr algn="ctr" eaLnBrk="1" hangingPunct="1">
              <a:buFontTx/>
              <a:buNone/>
            </a:pPr>
            <a:endParaRPr lang="tr-TR" sz="2200" b="1" smtClean="0">
              <a:solidFill>
                <a:srgbClr val="008080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sz="2800" b="1" smtClean="0">
                <a:solidFill>
                  <a:srgbClr val="008080"/>
                </a:solidFill>
              </a:rPr>
              <a:t>MİSYON </a:t>
            </a:r>
            <a:r>
              <a:rPr lang="tr-TR" sz="2200" b="1" smtClean="0">
                <a:solidFill>
                  <a:srgbClr val="008080"/>
                </a:solidFill>
              </a:rPr>
              <a:t>(ESAS GÖREV)</a:t>
            </a:r>
          </a:p>
          <a:p>
            <a:pPr algn="ctr" eaLnBrk="1" hangingPunct="1">
              <a:buFontTx/>
              <a:buNone/>
            </a:pPr>
            <a:endParaRPr lang="tr-TR" sz="2200" b="1" smtClean="0">
              <a:solidFill>
                <a:srgbClr val="008080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sz="2800" b="1" smtClean="0">
                <a:solidFill>
                  <a:srgbClr val="008080"/>
                </a:solidFill>
              </a:rPr>
              <a:t>TEMEL DEĞER VE İLKELER </a:t>
            </a:r>
          </a:p>
          <a:p>
            <a:pPr algn="ctr" eaLnBrk="1" hangingPunct="1">
              <a:buFontTx/>
              <a:buNone/>
            </a:pPr>
            <a:endParaRPr lang="tr-TR" sz="2800" b="1" smtClean="0">
              <a:solidFill>
                <a:srgbClr val="008080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sz="2800" b="1" smtClean="0">
                <a:solidFill>
                  <a:srgbClr val="008080"/>
                </a:solidFill>
              </a:rPr>
              <a:t>UZUN VADELİ STRATEJİK AMAÇLAR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2438"/>
            <a:ext cx="9144000" cy="647700"/>
          </a:xfrm>
          <a:gradFill rotWithShape="1">
            <a:gsLst>
              <a:gs pos="0">
                <a:srgbClr val="CCFFCC">
                  <a:alpha val="48000"/>
                </a:srgbClr>
              </a:gs>
              <a:gs pos="100000">
                <a:srgbClr val="DAFFDA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tr-TR" sz="3000" b="1" smtClean="0">
                <a:solidFill>
                  <a:srgbClr val="D60093"/>
                </a:solidFill>
                <a:latin typeface="Georgia" pitchFamily="18" charset="0"/>
              </a:rPr>
              <a:t>AMAÇLARIN DÜZENLENMESİ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57338"/>
            <a:ext cx="7543800" cy="482441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sz="2800" b="1" smtClean="0">
                <a:solidFill>
                  <a:srgbClr val="008080"/>
                </a:solidFill>
              </a:rPr>
              <a:t>Geleceğin hayalimizdeki resmi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b="1" smtClean="0">
                <a:solidFill>
                  <a:srgbClr val="008080"/>
                </a:solidFill>
              </a:rPr>
              <a:t>Kurumumuzun o resimdeki arzu ettiğimiz konumu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b="1" smtClean="0">
                <a:solidFill>
                  <a:srgbClr val="008080"/>
                </a:solidFill>
              </a:rPr>
              <a:t>Uzun vadeli, heyecan verici, kısa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sz="2800" b="1" smtClean="0">
                <a:solidFill>
                  <a:srgbClr val="006666"/>
                </a:solidFill>
              </a:rPr>
              <a:t>Örnek: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sz="2800" b="1" smtClean="0">
                <a:solidFill>
                  <a:srgbClr val="006666"/>
                </a:solidFill>
                <a:latin typeface="Comic Sans MS" pitchFamily="66" charset="0"/>
              </a:rPr>
              <a:t>“</a:t>
            </a:r>
            <a:r>
              <a:rPr lang="tr-TR" sz="2800" b="1" smtClean="0">
                <a:solidFill>
                  <a:srgbClr val="D60093"/>
                </a:solidFill>
                <a:latin typeface="Comic Sans MS" pitchFamily="66" charset="0"/>
              </a:rPr>
              <a:t>Yön veren, tercih edilen, prestijli, dünya üniversitesi olmak</a:t>
            </a:r>
            <a:r>
              <a:rPr lang="tr-TR" sz="2800" b="1" smtClean="0">
                <a:solidFill>
                  <a:srgbClr val="006666"/>
                </a:solidFill>
                <a:latin typeface="Comic Sans MS" pitchFamily="66" charset="0"/>
              </a:rPr>
              <a:t>”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47700"/>
          </a:xfrm>
          <a:gradFill rotWithShape="1">
            <a:gsLst>
              <a:gs pos="0">
                <a:srgbClr val="CCFFCC"/>
              </a:gs>
              <a:gs pos="100000">
                <a:srgbClr val="DDFFDD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>
                <a:solidFill>
                  <a:srgbClr val="D60093"/>
                </a:solidFill>
                <a:latin typeface="Verdana" pitchFamily="34" charset="0"/>
              </a:rPr>
              <a:t>VİZYON GELİŞTİRME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Slayt Numarası Yer Tutucusu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A7911C-E784-4CBB-8B16-67AF64DEBAFC}" type="slidenum">
              <a:rPr lang="tr-TR"/>
              <a:pPr/>
              <a:t>58</a:t>
            </a:fld>
            <a:r>
              <a:rPr lang="tr-TR"/>
              <a:t>/85</a:t>
            </a:r>
          </a:p>
        </p:txBody>
      </p:sp>
      <p:sp>
        <p:nvSpPr>
          <p:cNvPr id="59395" name="2 Veri Yer Tutucusu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31674406-A02D-426A-AC08-21E6997D5145}" type="datetime1">
              <a:rPr lang="tr-TR"/>
              <a:pPr/>
              <a:t>02.05.2014</a:t>
            </a:fld>
            <a:endParaRPr lang="en-US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3171825" cy="992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4" dir="b"/>
            </a:scene3d>
            <a:sp3d extrusionH="430200" prstMaterial="legacyPlastic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tr-TR" sz="3600" kern="1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Vizyon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7156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Görevimiz,var oluş amacımız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3117850" y="152400"/>
            <a:ext cx="5943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Misyon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1371600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rIns="274320">
            <a:spAutoFit/>
          </a:bodyPr>
          <a:lstStyle/>
          <a:p>
            <a:pPr marL="282575" indent="-282575">
              <a:buFontTx/>
              <a:buChar char="•"/>
            </a:pPr>
            <a:r>
              <a:rPr lang="tr-TR" sz="2000" u="none" dirty="0">
                <a:solidFill>
                  <a:schemeClr val="folHlink"/>
                </a:solidFill>
                <a:latin typeface="Arial" charset="0"/>
              </a:rPr>
              <a:t>Misyon</a:t>
            </a:r>
            <a:r>
              <a:rPr lang="tr-TR" sz="2000" u="none" dirty="0">
                <a:latin typeface="Arial" charset="0"/>
              </a:rPr>
              <a:t>; kurumun var oluş amacıdır.</a:t>
            </a:r>
          </a:p>
          <a:p>
            <a:pPr marL="282575" indent="-282575">
              <a:buFontTx/>
              <a:buChar char="•"/>
            </a:pPr>
            <a:r>
              <a:rPr lang="tr-TR" sz="2000" u="none" dirty="0">
                <a:solidFill>
                  <a:schemeClr val="folHlink"/>
                </a:solidFill>
                <a:latin typeface="Arial" charset="0"/>
              </a:rPr>
              <a:t>Misyon</a:t>
            </a:r>
            <a:r>
              <a:rPr lang="tr-TR" sz="2000" u="none" dirty="0">
                <a:latin typeface="Arial" charset="0"/>
              </a:rPr>
              <a:t>;</a:t>
            </a:r>
          </a:p>
          <a:p>
            <a:pPr lvl="3">
              <a:buClr>
                <a:schemeClr val="folHlink"/>
              </a:buClr>
              <a:buSzPct val="150000"/>
              <a:buFontTx/>
              <a:buChar char="-"/>
            </a:pPr>
            <a:r>
              <a:rPr lang="tr-TR" sz="2000" u="none" dirty="0">
                <a:latin typeface="Arial" charset="0"/>
              </a:rPr>
              <a:t>Bu gün ne durumdayız?</a:t>
            </a:r>
          </a:p>
          <a:p>
            <a:pPr lvl="3">
              <a:buClr>
                <a:schemeClr val="folHlink"/>
              </a:buClr>
              <a:buSzPct val="150000"/>
              <a:buFontTx/>
              <a:buChar char="-"/>
            </a:pPr>
            <a:r>
              <a:rPr lang="tr-TR" sz="2000" u="none" dirty="0" smtClean="0">
                <a:latin typeface="Arial" charset="0"/>
              </a:rPr>
              <a:t>Görevimiz </a:t>
            </a:r>
            <a:r>
              <a:rPr lang="tr-TR" sz="2000" u="none" dirty="0">
                <a:latin typeface="Arial" charset="0"/>
              </a:rPr>
              <a:t>nedir?</a:t>
            </a:r>
          </a:p>
          <a:p>
            <a:pPr lvl="3">
              <a:buClr>
                <a:schemeClr val="folHlink"/>
              </a:buClr>
              <a:buSzPct val="150000"/>
              <a:buFontTx/>
              <a:buChar char="-"/>
            </a:pPr>
            <a:r>
              <a:rPr lang="tr-TR" sz="2000" u="none" dirty="0">
                <a:latin typeface="Arial" charset="0"/>
              </a:rPr>
              <a:t>Neden varız?</a:t>
            </a:r>
          </a:p>
          <a:p>
            <a:pPr lvl="3">
              <a:buClr>
                <a:schemeClr val="folHlink"/>
              </a:buClr>
              <a:buSzPct val="150000"/>
              <a:buFontTx/>
              <a:buChar char="-"/>
            </a:pPr>
            <a:r>
              <a:rPr lang="tr-TR" sz="2000" u="none" dirty="0">
                <a:latin typeface="Arial" charset="0"/>
              </a:rPr>
              <a:t>Gelecek için arzularımız nedir?</a:t>
            </a:r>
          </a:p>
          <a:p>
            <a:pPr lvl="3">
              <a:buClr>
                <a:schemeClr val="folHlink"/>
              </a:buClr>
              <a:buSzPct val="150000"/>
            </a:pPr>
            <a:r>
              <a:rPr lang="tr-TR" sz="2000" u="none" dirty="0">
                <a:latin typeface="Arial" charset="0"/>
              </a:rPr>
              <a:t>Sorularının cevabıdır.</a:t>
            </a:r>
          </a:p>
          <a:p>
            <a:pPr marL="282575" indent="-282575">
              <a:buFontTx/>
              <a:buChar char="•"/>
            </a:pPr>
            <a:r>
              <a:rPr lang="tr-TR" sz="2000" u="none" dirty="0">
                <a:solidFill>
                  <a:schemeClr val="folHlink"/>
                </a:solidFill>
                <a:latin typeface="Arial" charset="0"/>
              </a:rPr>
              <a:t>Misyon</a:t>
            </a:r>
            <a:r>
              <a:rPr lang="tr-TR" sz="2000" u="none" dirty="0">
                <a:latin typeface="Arial" charset="0"/>
              </a:rPr>
              <a:t>; kurumun içindeki ve dışındaki herkese kim olduğumuzu ve ne yapmaya çalıştığımızı anlatır.</a:t>
            </a:r>
          </a:p>
          <a:p>
            <a:pPr marL="282575" indent="-282575">
              <a:buFontTx/>
              <a:buChar char="•"/>
            </a:pPr>
            <a:r>
              <a:rPr lang="tr-TR" sz="2000" u="none" dirty="0" smtClean="0">
                <a:solidFill>
                  <a:schemeClr val="folHlink"/>
                </a:solidFill>
                <a:latin typeface="Arial" charset="0"/>
              </a:rPr>
              <a:t>Misyon</a:t>
            </a:r>
            <a:r>
              <a:rPr lang="tr-TR" sz="2000" u="none" dirty="0" smtClean="0">
                <a:latin typeface="Arial" charset="0"/>
              </a:rPr>
              <a:t> </a:t>
            </a:r>
            <a:r>
              <a:rPr lang="tr-TR" sz="2000" u="none" dirty="0">
                <a:latin typeface="Arial" charset="0"/>
              </a:rPr>
              <a:t>ifadesi; ne yaptığımızı, kime yaptığımızı, nasıl yaptığımızı, neden yaptığımızı belirler.</a:t>
            </a:r>
          </a:p>
          <a:p>
            <a:pPr marL="282575" indent="-282575">
              <a:buFontTx/>
              <a:buChar char="•"/>
            </a:pPr>
            <a:endParaRPr lang="tr-TR" sz="2000" u="none" dirty="0">
              <a:latin typeface="Arial" charset="0"/>
            </a:endParaRPr>
          </a:p>
          <a:p>
            <a:pPr marL="282575" indent="-282575" algn="ctr"/>
            <a:r>
              <a:rPr lang="tr-TR" u="none" dirty="0">
                <a:solidFill>
                  <a:schemeClr val="folHlink"/>
                </a:solidFill>
                <a:latin typeface="Arial" charset="0"/>
              </a:rPr>
              <a:t>Bütün bu haliyle misyon bir görev bildirgesidir.</a:t>
            </a:r>
            <a:endParaRPr lang="tr-TR" sz="2800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4332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tr-TR" sz="2400" b="1" smtClean="0">
                <a:solidFill>
                  <a:srgbClr val="008080"/>
                </a:solidFill>
              </a:rPr>
              <a:t>Biz kimiz?: Adımız.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tr-TR" sz="2400" b="1" smtClean="0">
                <a:solidFill>
                  <a:srgbClr val="008080"/>
                </a:solidFill>
              </a:rPr>
              <a:t>Ne yapacağız?: İşimiz.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tr-TR" sz="2400" b="1" smtClean="0">
                <a:solidFill>
                  <a:srgbClr val="008080"/>
                </a:solidFill>
              </a:rPr>
              <a:t>Kimin hangi ihtiyacına hizmet edeceğiz?: Müşterilerimiz ve çıktılarımız.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tr-TR" sz="2400" b="1" smtClean="0">
                <a:solidFill>
                  <a:srgbClr val="008080"/>
                </a:solidFill>
              </a:rPr>
              <a:t>Neyimize güveniyoruz?:Gücümüz.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tr-TR" sz="2400" b="1" smtClean="0">
                <a:solidFill>
                  <a:srgbClr val="008080"/>
                </a:solidFill>
              </a:rPr>
              <a:t>Bizi rakiplerden ayıran ne?:Farkımız.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tr-TR" sz="2400" b="1" smtClean="0">
                <a:solidFill>
                  <a:srgbClr val="008080"/>
                </a:solidFill>
              </a:rPr>
              <a:t>İddiamız ne? Ne için bu yola çıktık?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FontTx/>
              <a:buNone/>
            </a:pPr>
            <a:r>
              <a:rPr lang="tr-TR" sz="2400" b="1" smtClean="0">
                <a:solidFill>
                  <a:srgbClr val="FF0000"/>
                </a:solidFill>
              </a:rPr>
              <a:t>“Topluma Duyarlı Bilgi, İnsan ve Uygulama Geliştirmek”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92163"/>
          </a:xfrm>
          <a:gradFill rotWithShape="1">
            <a:gsLst>
              <a:gs pos="0">
                <a:srgbClr val="CCFFCC"/>
              </a:gs>
              <a:gs pos="100000">
                <a:srgbClr val="DBFFDB"/>
              </a:gs>
            </a:gsLst>
            <a:lin ang="5400000" scaled="1"/>
          </a:gradFill>
          <a:ln>
            <a:solidFill>
              <a:srgbClr val="CCFFCC"/>
            </a:solidFill>
          </a:ln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D60093"/>
                </a:solidFill>
                <a:latin typeface="Verdana" pitchFamily="34" charset="0"/>
              </a:rPr>
              <a:t>MİSYON BEYANNAMESİ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77838" y="1660525"/>
            <a:ext cx="81264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AU" sz="36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Strateji</a:t>
            </a:r>
            <a:r>
              <a:rPr lang="en-AU" sz="3600" b="1" dirty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,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bir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3600" b="1" dirty="0" smtClean="0">
                <a:latin typeface="Times New Roman Tur" pitchFamily="18" charset="0"/>
                <a:cs typeface="Times New Roman Tur" pitchFamily="18" charset="0"/>
              </a:rPr>
              <a:t>kurumun</a:t>
            </a:r>
            <a:r>
              <a:rPr lang="en-AU" sz="3600" b="1" dirty="0" smtClean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yönünü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ve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tr-TR" sz="3600" b="1" dirty="0">
                <a:latin typeface="Times New Roman Tur" pitchFamily="18" charset="0"/>
                <a:cs typeface="Times New Roman Tur" pitchFamily="18" charset="0"/>
              </a:rPr>
              <a:t>n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iteliklerini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belirlemekte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olan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ve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tr-TR" sz="3600" b="1" dirty="0">
                <a:latin typeface="Times New Roman Tur" pitchFamily="18" charset="0"/>
                <a:cs typeface="Times New Roman Tur" pitchFamily="18" charset="0"/>
              </a:rPr>
              <a:t>a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lternatiflere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yol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gösteren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bir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 </a:t>
            </a:r>
          </a:p>
          <a:p>
            <a:pPr algn="ctr">
              <a:lnSpc>
                <a:spcPct val="125000"/>
              </a:lnSpc>
            </a:pPr>
            <a:r>
              <a:rPr lang="tr-TR" sz="3600" b="1" dirty="0">
                <a:latin typeface="Times New Roman Tur" pitchFamily="18" charset="0"/>
                <a:cs typeface="Times New Roman Tur" pitchFamily="18" charset="0"/>
              </a:rPr>
              <a:t>ç</a:t>
            </a:r>
            <a:r>
              <a:rPr lang="en-AU" sz="3600" b="1" dirty="0" err="1">
                <a:latin typeface="Times New Roman Tur" pitchFamily="18" charset="0"/>
                <a:cs typeface="Times New Roman Tur" pitchFamily="18" charset="0"/>
              </a:rPr>
              <a:t>atıdır</a:t>
            </a:r>
            <a:r>
              <a:rPr lang="en-AU" sz="36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76600" y="4495800"/>
          <a:ext cx="1468438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3" imgW="1469520" imgH="1559880" progId="">
                  <p:embed/>
                </p:oleObj>
              </mc:Choice>
              <mc:Fallback>
                <p:oleObj name="Clip" r:id="rId3" imgW="1469520" imgH="1559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1468438" cy="155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73100" y="1744663"/>
            <a:ext cx="7643813" cy="3700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60000"/>
              </a:spcBef>
            </a:pPr>
            <a:r>
              <a:rPr lang="tr-TR" sz="2400" b="1" smtClean="0">
                <a:solidFill>
                  <a:srgbClr val="006666"/>
                </a:solidFill>
              </a:rPr>
              <a:t>İş yapış şekilleri ve insan ilişkilerinde adalet, güven ve başarıyı sürekli kılmak için rehber olacak değişmez mesleki normlar ve kurumsal prensipler</a:t>
            </a:r>
          </a:p>
          <a:p>
            <a:pPr eaLnBrk="1" hangingPunct="1">
              <a:lnSpc>
                <a:spcPct val="150000"/>
              </a:lnSpc>
              <a:spcBef>
                <a:spcPct val="60000"/>
              </a:spcBef>
            </a:pPr>
            <a:r>
              <a:rPr lang="tr-TR" sz="2400" b="1" smtClean="0">
                <a:solidFill>
                  <a:srgbClr val="006666"/>
                </a:solidFill>
              </a:rPr>
              <a:t>Kurumsal iş ahlakı el kitabı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7485063" cy="893763"/>
          </a:xfrm>
          <a:gradFill rotWithShape="1">
            <a:gsLst>
              <a:gs pos="0">
                <a:srgbClr val="CCFFCC">
                  <a:alpha val="35001"/>
                </a:srgbClr>
              </a:gs>
              <a:gs pos="100000">
                <a:srgbClr val="DDFFD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D60093"/>
                </a:solidFill>
                <a:latin typeface="Verdana" pitchFamily="34" charset="0"/>
              </a:rPr>
              <a:t>DEĞER VE İLKELER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77200" cy="5010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Symbol" pitchFamily="18" charset="2"/>
              <a:buChar char=""/>
            </a:pP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Tüm paydaşlarımıza karşı t</a:t>
            </a:r>
            <a:r>
              <a:rPr lang="tr-TR" sz="2400" b="1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m y</a:t>
            </a:r>
            <a:r>
              <a:rPr lang="tr-TR" sz="2400" b="1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k</a:t>
            </a:r>
            <a:r>
              <a:rPr lang="tr-TR" sz="2400" b="1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ml</a:t>
            </a:r>
            <a:r>
              <a:rPr lang="tr-TR" sz="2400" b="1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l</a:t>
            </a:r>
            <a:r>
              <a:rPr lang="tr-TR" sz="2400" b="1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klerimizi eksiksiz bir şekilde yerine getirmeye </a:t>
            </a:r>
            <a:r>
              <a:rPr lang="tr-TR" sz="2400" b="1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ç</a:t>
            </a: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alışmak.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Symbol" pitchFamily="18" charset="2"/>
              <a:buChar char=""/>
            </a:pPr>
            <a:r>
              <a:rPr lang="tr-TR" sz="2400" b="1" smtClean="0">
                <a:solidFill>
                  <a:srgbClr val="9900CC"/>
                </a:solidFill>
                <a:cs typeface="Times New Roman" pitchFamily="18" charset="0"/>
              </a:rPr>
              <a:t>T</a:t>
            </a:r>
            <a:r>
              <a:rPr lang="tr-TR" sz="2400" b="1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tr-TR" sz="2400" b="1" smtClean="0">
                <a:solidFill>
                  <a:srgbClr val="9900CC"/>
                </a:solidFill>
                <a:cs typeface="Times New Roman" pitchFamily="18" charset="0"/>
              </a:rPr>
              <a:t>m faaliyet ve kayıtlarımızın şeffaf ve iş ahlakı normlarına uygun olmasını sağlamak.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Symbol" pitchFamily="18" charset="2"/>
              <a:buChar char=""/>
            </a:pP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Personel alım, terfi ve işten </a:t>
            </a:r>
            <a:r>
              <a:rPr lang="tr-TR" sz="2400" b="1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ç</a:t>
            </a: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ıkarma uygulamalarımızda ayrımcılık ve fırsat</a:t>
            </a:r>
            <a:r>
              <a:rPr lang="tr-TR" sz="2400" b="1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ç</a:t>
            </a: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ılığa yer vermeyip esas kriter olarak liyakat ve performansı benimsemek.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Symbol" pitchFamily="18" charset="2"/>
              <a:buChar char=""/>
            </a:pPr>
            <a:r>
              <a:rPr lang="tr-TR" sz="2400" b="1" smtClean="0">
                <a:solidFill>
                  <a:srgbClr val="9900CC"/>
                </a:solidFill>
                <a:cs typeface="Times New Roman" pitchFamily="18" charset="0"/>
              </a:rPr>
              <a:t>Karar alırken ve işleri y</a:t>
            </a:r>
            <a:r>
              <a:rPr lang="tr-TR" sz="2400" b="1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tr-TR" sz="2400" b="1" smtClean="0">
                <a:solidFill>
                  <a:srgbClr val="9900CC"/>
                </a:solidFill>
                <a:cs typeface="Times New Roman" pitchFamily="18" charset="0"/>
              </a:rPr>
              <a:t>r</a:t>
            </a:r>
            <a:r>
              <a:rPr lang="tr-TR" sz="2400" b="1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tr-TR" sz="2400" b="1" smtClean="0">
                <a:solidFill>
                  <a:srgbClr val="9900CC"/>
                </a:solidFill>
                <a:cs typeface="Times New Roman" pitchFamily="18" charset="0"/>
              </a:rPr>
              <a:t>t</a:t>
            </a:r>
            <a:r>
              <a:rPr lang="tr-TR" sz="2400" b="1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tr-TR" sz="2400" b="1" smtClean="0">
                <a:solidFill>
                  <a:srgbClr val="9900CC"/>
                </a:solidFill>
                <a:cs typeface="Times New Roman" pitchFamily="18" charset="0"/>
              </a:rPr>
              <a:t>rken istişare ve takım </a:t>
            </a:r>
            <a:r>
              <a:rPr lang="tr-TR" sz="2400" b="1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ç</a:t>
            </a:r>
            <a:r>
              <a:rPr lang="tr-TR" sz="2400" b="1" smtClean="0">
                <a:solidFill>
                  <a:srgbClr val="9900CC"/>
                </a:solidFill>
                <a:cs typeface="Times New Roman" pitchFamily="18" charset="0"/>
              </a:rPr>
              <a:t>alışmasına </a:t>
            </a:r>
            <a:r>
              <a:rPr lang="tr-TR" sz="2400" b="1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ö</a:t>
            </a:r>
            <a:r>
              <a:rPr lang="tr-TR" sz="2400" b="1" smtClean="0">
                <a:solidFill>
                  <a:srgbClr val="9900CC"/>
                </a:solidFill>
                <a:cs typeface="Times New Roman" pitchFamily="18" charset="0"/>
              </a:rPr>
              <a:t>nem vermek.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Font typeface="Symbol" pitchFamily="18" charset="2"/>
              <a:buChar char=""/>
            </a:pP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Faaliyette bulunduğumuz </a:t>
            </a:r>
            <a:r>
              <a:rPr lang="tr-TR" sz="2400" b="1" smtClean="0">
                <a:solidFill>
                  <a:srgbClr val="3333CC"/>
                </a:solidFill>
                <a:latin typeface="Comic Sans MS" pitchFamily="66" charset="0"/>
                <a:cs typeface="Times New Roman" pitchFamily="18" charset="0"/>
              </a:rPr>
              <a:t>ç</a:t>
            </a:r>
            <a:r>
              <a:rPr lang="tr-TR" sz="2400" b="1" smtClean="0">
                <a:solidFill>
                  <a:srgbClr val="3333CC"/>
                </a:solidFill>
                <a:cs typeface="Times New Roman" pitchFamily="18" charset="0"/>
              </a:rPr>
              <a:t>evre halkına ve tabiata zarar vermemek konusunda hassas olmak.</a:t>
            </a:r>
            <a:r>
              <a:rPr lang="tr-TR" sz="2400" b="1" smtClean="0">
                <a:cs typeface="Times New Roman" pitchFamily="18" charset="0"/>
              </a:rPr>
              <a:t> </a:t>
            </a:r>
            <a:endParaRPr lang="tr-TR" sz="2400" smtClean="0"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25" y="381000"/>
            <a:ext cx="5546725" cy="566738"/>
          </a:xfrm>
          <a:gradFill rotWithShape="1">
            <a:gsLst>
              <a:gs pos="0">
                <a:srgbClr val="CCFFCC">
                  <a:alpha val="43999"/>
                </a:srgbClr>
              </a:gs>
              <a:gs pos="100000">
                <a:srgbClr val="DBFFDB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tr-TR" sz="3000" b="1" smtClean="0">
                <a:solidFill>
                  <a:srgbClr val="006666"/>
                </a:solidFill>
              </a:rPr>
              <a:t>ÖRNEK İLKELER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30787"/>
          </a:xfrm>
        </p:spPr>
        <p:txBody>
          <a:bodyPr/>
          <a:lstStyle/>
          <a:p>
            <a:pPr>
              <a:buFontTx/>
              <a:buNone/>
            </a:pPr>
            <a:r>
              <a:rPr lang="tr-TR" sz="2000" smtClean="0"/>
              <a:t>Bilimsellik</a:t>
            </a:r>
          </a:p>
          <a:p>
            <a:pPr>
              <a:buFontTx/>
              <a:buNone/>
            </a:pPr>
            <a:r>
              <a:rPr lang="tr-TR" sz="2000" smtClean="0"/>
              <a:t>Evrensellik </a:t>
            </a:r>
          </a:p>
          <a:p>
            <a:pPr>
              <a:buFontTx/>
              <a:buNone/>
            </a:pPr>
            <a:r>
              <a:rPr lang="tr-TR" sz="2000" smtClean="0"/>
              <a:t>Toplumsal Yararlılık</a:t>
            </a:r>
          </a:p>
          <a:p>
            <a:pPr>
              <a:buFontTx/>
              <a:buNone/>
            </a:pPr>
            <a:r>
              <a:rPr lang="tr-TR" sz="2000" smtClean="0"/>
              <a:t>Çağdaşlık</a:t>
            </a:r>
          </a:p>
          <a:p>
            <a:pPr>
              <a:buFontTx/>
              <a:buNone/>
            </a:pPr>
            <a:r>
              <a:rPr lang="tr-TR" sz="2000" smtClean="0"/>
              <a:t>Yenilikçilik ve Yaratıcılık</a:t>
            </a:r>
          </a:p>
          <a:p>
            <a:pPr>
              <a:buFontTx/>
              <a:buNone/>
            </a:pPr>
            <a:r>
              <a:rPr lang="tr-TR" sz="2000" smtClean="0"/>
              <a:t>Katılımcılık</a:t>
            </a:r>
          </a:p>
          <a:p>
            <a:pPr>
              <a:buFontTx/>
              <a:buNone/>
            </a:pPr>
            <a:r>
              <a:rPr lang="tr-TR" sz="2000" smtClean="0"/>
              <a:t>Güvenilirlik</a:t>
            </a:r>
          </a:p>
          <a:p>
            <a:pPr>
              <a:buFontTx/>
              <a:buNone/>
            </a:pPr>
            <a:r>
              <a:rPr lang="tr-TR" sz="2000" smtClean="0"/>
              <a:t>Liderlik </a:t>
            </a:r>
          </a:p>
          <a:p>
            <a:pPr>
              <a:buFontTx/>
              <a:buNone/>
            </a:pPr>
            <a:r>
              <a:rPr lang="tr-TR" sz="2000" smtClean="0"/>
              <a:t>Kalite ve Verimlilik</a:t>
            </a:r>
          </a:p>
          <a:p>
            <a:pPr>
              <a:buFontTx/>
              <a:buNone/>
            </a:pPr>
            <a:r>
              <a:rPr lang="tr-TR" sz="2000" smtClean="0"/>
              <a:t>Mükemmellik</a:t>
            </a:r>
          </a:p>
          <a:p>
            <a:pPr>
              <a:buFontTx/>
              <a:buNone/>
            </a:pPr>
            <a:r>
              <a:rPr lang="tr-TR" sz="2000" smtClean="0"/>
              <a:t>Hesap Verebilirlik</a:t>
            </a:r>
          </a:p>
          <a:p>
            <a:pPr>
              <a:buFontTx/>
              <a:buNone/>
            </a:pPr>
            <a:r>
              <a:rPr lang="tr-TR" sz="2000" smtClean="0"/>
              <a:t>Şeffaflık</a:t>
            </a:r>
          </a:p>
          <a:p>
            <a:pPr>
              <a:buFontTx/>
              <a:buNone/>
            </a:pPr>
            <a:r>
              <a:rPr lang="tr-TR" sz="2000" smtClean="0"/>
              <a:t>Sorumluluk</a:t>
            </a:r>
          </a:p>
          <a:p>
            <a:pPr>
              <a:buFontTx/>
              <a:buNone/>
            </a:pPr>
            <a:r>
              <a:rPr lang="tr-TR" sz="2000" smtClean="0"/>
              <a:t>Adillik </a:t>
            </a:r>
          </a:p>
          <a:p>
            <a:pPr>
              <a:buFontTx/>
              <a:buNone/>
            </a:pPr>
            <a:endParaRPr lang="tr-TR" sz="20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gradFill rotWithShape="1">
            <a:gsLst>
              <a:gs pos="0">
                <a:srgbClr val="CCFFCC">
                  <a:alpha val="43999"/>
                </a:srgbClr>
              </a:gs>
              <a:gs pos="100000">
                <a:srgbClr val="DBFFDB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tr-TR" sz="3000" b="1" smtClean="0">
                <a:solidFill>
                  <a:srgbClr val="006666"/>
                </a:solidFill>
              </a:rPr>
              <a:t>ÖRNEK İLKELER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Slayt Numarası Yer Tutucusu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6B2A44-3EFB-4ECF-99CA-33069E90E341}" type="slidenum">
              <a:rPr lang="tr-TR"/>
              <a:pPr/>
              <a:t>63</a:t>
            </a:fld>
            <a:r>
              <a:rPr lang="tr-TR"/>
              <a:t>/85</a:t>
            </a:r>
          </a:p>
        </p:txBody>
      </p:sp>
      <p:sp>
        <p:nvSpPr>
          <p:cNvPr id="80899" name="2 Veri Yer Tutucusu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E9D3289-B76E-4BD4-8788-ED7D23904795}" type="datetime1">
              <a:rPr lang="tr-TR"/>
              <a:pPr/>
              <a:t>02.05.2014</a:t>
            </a:fld>
            <a:endParaRPr lang="en-US"/>
          </a:p>
        </p:txBody>
      </p:sp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3171825" cy="992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4" dir="b"/>
            </a:scene3d>
            <a:sp3d extrusionH="430200" prstMaterial="legacyPlastic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tr-TR" sz="3600" kern="1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Vizyon</a:t>
            </a:r>
          </a:p>
        </p:txBody>
      </p:sp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7156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Neyi başaracağız?</a:t>
            </a:r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5784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 dirty="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Hedef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85344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rIns="274320">
            <a:spAutoFit/>
          </a:bodyPr>
          <a:lstStyle/>
          <a:p>
            <a:pPr marL="282575" indent="-230188" algn="just"/>
            <a:r>
              <a:rPr lang="tr-TR" sz="2800" u="none">
                <a:solidFill>
                  <a:schemeClr val="tx2"/>
                </a:solidFill>
                <a:latin typeface="Arial" charset="0"/>
              </a:rPr>
              <a:t>-Hangi yoldan gideyim?</a:t>
            </a:r>
          </a:p>
          <a:p>
            <a:pPr marL="282575" indent="-230188" algn="just"/>
            <a:r>
              <a:rPr lang="tr-TR" sz="2800" u="none">
                <a:solidFill>
                  <a:schemeClr val="tx2"/>
                </a:solidFill>
                <a:latin typeface="Arial" charset="0"/>
              </a:rPr>
              <a:t>-Nereye gideceğini bilmiyorsan hangi yoldan gittiğinin bir önemi yok.</a:t>
            </a:r>
            <a:endParaRPr lang="tr-TR" u="none">
              <a:solidFill>
                <a:schemeClr val="tx2"/>
              </a:solidFill>
              <a:latin typeface="Arial" charset="0"/>
            </a:endParaRPr>
          </a:p>
          <a:p>
            <a:pPr marL="282575" indent="-230188" algn="just"/>
            <a:endParaRPr lang="tr-TR" u="none">
              <a:solidFill>
                <a:schemeClr val="tx2"/>
              </a:solidFill>
              <a:latin typeface="Arial" charset="0"/>
            </a:endParaRPr>
          </a:p>
          <a:p>
            <a:pPr marL="3600450" lvl="4" algn="ctr"/>
            <a:r>
              <a:rPr lang="tr-TR" u="none">
                <a:solidFill>
                  <a:schemeClr val="tx2"/>
                </a:solidFill>
                <a:latin typeface="Arial" charset="0"/>
              </a:rPr>
              <a:t>Lewis Carroll</a:t>
            </a:r>
          </a:p>
          <a:p>
            <a:pPr marL="3600450" lvl="4" algn="ctr"/>
            <a:r>
              <a:rPr lang="tr-TR" u="none">
                <a:solidFill>
                  <a:schemeClr val="tx2"/>
                </a:solidFill>
                <a:latin typeface="Arial" charset="0"/>
              </a:rPr>
              <a:t>Alice Harikalar Diyarında</a:t>
            </a:r>
            <a:endParaRPr lang="tr-TR" u="non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Slayt Numarası Yer Tutucusu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027989-DCE1-4F31-8D4C-06D765F4DE7A}" type="slidenum">
              <a:rPr lang="tr-TR"/>
              <a:pPr/>
              <a:t>64</a:t>
            </a:fld>
            <a:r>
              <a:rPr lang="tr-TR"/>
              <a:t>/85</a:t>
            </a:r>
          </a:p>
        </p:txBody>
      </p:sp>
      <p:sp>
        <p:nvSpPr>
          <p:cNvPr id="81923" name="2 Veri Yer Tutucusu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45F93EAA-BCA2-4FF6-A156-3FCDD6CB6EC2}" type="datetime1">
              <a:rPr lang="tr-TR"/>
              <a:pPr/>
              <a:t>02.05.2014</a:t>
            </a:fld>
            <a:endParaRPr lang="en-US"/>
          </a:p>
        </p:txBody>
      </p:sp>
      <p:sp>
        <p:nvSpPr>
          <p:cNvPr id="273410" name="WordArt 1026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3171825" cy="992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4" dir="b"/>
            </a:scene3d>
            <a:sp3d extrusionH="430200" prstMaterial="legacyPlastic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tr-TR" sz="3600" kern="1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Vizyon</a:t>
            </a:r>
          </a:p>
        </p:txBody>
      </p:sp>
      <p:sp>
        <p:nvSpPr>
          <p:cNvPr id="273411" name="WordArt 1027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7156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Neyi başaracağız?</a:t>
            </a:r>
          </a:p>
        </p:txBody>
      </p:sp>
      <p:sp>
        <p:nvSpPr>
          <p:cNvPr id="273412" name="WordArt 1028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5784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 dirty="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Hedef</a:t>
            </a:r>
          </a:p>
        </p:txBody>
      </p:sp>
      <p:sp>
        <p:nvSpPr>
          <p:cNvPr id="273413" name="Text Box 1029"/>
          <p:cNvSpPr txBox="1">
            <a:spLocks noChangeArrowheads="1"/>
          </p:cNvSpPr>
          <p:nvPr/>
        </p:nvSpPr>
        <p:spPr bwMode="auto">
          <a:xfrm>
            <a:off x="304800" y="1295400"/>
            <a:ext cx="8534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rIns="274320">
            <a:spAutoFit/>
          </a:bodyPr>
          <a:lstStyle/>
          <a:p>
            <a:pPr marL="282575" indent="-230188" algn="just"/>
            <a:r>
              <a:rPr lang="tr-TR" u="none" dirty="0">
                <a:solidFill>
                  <a:schemeClr val="tx2"/>
                </a:solidFill>
                <a:latin typeface="Arial" charset="0"/>
              </a:rPr>
              <a:t>Hedefler:</a:t>
            </a:r>
            <a:endParaRPr lang="tr-TR" u="none" dirty="0">
              <a:latin typeface="Arial" charset="0"/>
            </a:endParaRP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>
                <a:latin typeface="Arial" charset="0"/>
              </a:rPr>
              <a:t>Kurum vizyonunun uzun dönemdeki ifadesidir. Bu anlamda uzun dönemdeki yönelime ilişkin hedeflerini belirler.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>
                <a:latin typeface="Arial" charset="0"/>
              </a:rPr>
              <a:t>Kurumun taşıdığı bağlılığın nereye doğru gittiğinin ifadesidir.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>
                <a:latin typeface="Arial" charset="0"/>
              </a:rPr>
              <a:t>“Kurum neyi başarmaya kararlıdır?” sorusunu cevaplar ve uzun dönemdeki kurumun yönünü belirler.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>
                <a:latin typeface="Arial" charset="0"/>
              </a:rPr>
              <a:t>Yönetim için seçilen yönde rehberlik eder.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>
                <a:latin typeface="Arial" charset="0"/>
              </a:rPr>
              <a:t>Misyon ve değerlerden doğar ve strateji ve taktiklere dönüşebilecek niteliğe sahiptir.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>
                <a:latin typeface="Arial" charset="0"/>
              </a:rPr>
              <a:t>Kurumun vizyonunu hayata geçirebilmek için, değerler ve misyonda ifadesini bulan arzulanan dünyayı, bu günkü strateji ve taktiklerle ilişkilendirir.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3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3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3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3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3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3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3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3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3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3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3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3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3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3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3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3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3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3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3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3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3171825" cy="992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4" dir="b"/>
            </a:scene3d>
            <a:sp3d extrusionH="430200" prstMaterial="legacyPlastic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tr-TR" sz="3600" kern="1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Vizyon</a:t>
            </a:r>
          </a:p>
        </p:txBody>
      </p:sp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7156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Neyi başaracağız?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7772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rIns="274320">
            <a:spAutoFit/>
          </a:bodyPr>
          <a:lstStyle/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>
                <a:latin typeface="Arial" charset="0"/>
              </a:rPr>
              <a:t>Hedef belirlemede önemli özellikler; katılım, sahiplenme ve bağlılıktır.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>
                <a:latin typeface="Arial" charset="0"/>
              </a:rPr>
              <a:t>Katılım bağlılığı garanti eder.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>
                <a:latin typeface="Arial" charset="0"/>
              </a:rPr>
              <a:t>Hedef belirleme sorumluluğu liderlik grubuyla paylaşılmalıdır. </a:t>
            </a:r>
            <a:endParaRPr lang="tr-TR" u="none" dirty="0" smtClean="0">
              <a:latin typeface="Arial" charset="0"/>
            </a:endParaRP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u="none" dirty="0" smtClean="0">
                <a:latin typeface="Arial" charset="0"/>
              </a:rPr>
              <a:t>Onlara </a:t>
            </a:r>
            <a:r>
              <a:rPr lang="tr-TR" u="none" dirty="0">
                <a:latin typeface="Arial" charset="0"/>
              </a:rPr>
              <a:t>tartışmaya açık kurum hedefleri oluşturulmasında yardım edilmeli, </a:t>
            </a:r>
            <a:endParaRPr lang="tr-TR" u="none" dirty="0" smtClean="0">
              <a:latin typeface="Arial" charset="0"/>
            </a:endParaRP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dirty="0" smtClean="0">
                <a:latin typeface="Arial" charset="0"/>
              </a:rPr>
              <a:t>K</a:t>
            </a:r>
            <a:r>
              <a:rPr lang="tr-TR" u="none" dirty="0" smtClean="0">
                <a:latin typeface="Arial" charset="0"/>
              </a:rPr>
              <a:t>endi </a:t>
            </a:r>
            <a:r>
              <a:rPr lang="tr-TR" u="none" dirty="0">
                <a:latin typeface="Arial" charset="0"/>
              </a:rPr>
              <a:t>savundukları hedefleri oluşturma özgürlüğü tanınmalıdır.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5784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Hedef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tr-TR" sz="2400" b="1" dirty="0" smtClean="0">
                <a:solidFill>
                  <a:srgbClr val="9900CC"/>
                </a:solidFill>
              </a:rPr>
              <a:t>     3 – 5 YILLIK BAŞARI HEDEFLERİ / GÖSTERGELERİ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tr-TR" sz="2800" b="1" dirty="0" smtClean="0"/>
              <a:t>      </a:t>
            </a:r>
            <a:r>
              <a:rPr lang="tr-TR" sz="2800" b="1" dirty="0" smtClean="0">
                <a:solidFill>
                  <a:srgbClr val="008080"/>
                </a:solidFill>
              </a:rPr>
              <a:t>*  BÜYÜME HEDEFLERİ: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Tanınmış Öğretim Üyesi Artış Oranı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Bina Artışı Oranı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Yayın Artışı Oranı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Mezun Memnuniyeti Artışı Oranı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tr-TR" sz="1800" b="1" dirty="0" smtClean="0">
              <a:solidFill>
                <a:srgbClr val="3333CC"/>
              </a:solidFill>
            </a:endParaRPr>
          </a:p>
          <a:p>
            <a:pPr lvl="1" algn="r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tr-TR" b="1" dirty="0" smtClean="0">
                <a:solidFill>
                  <a:srgbClr val="008080"/>
                </a:solidFill>
              </a:rPr>
              <a:t>*   KÜÇÜLME HEDEFLERİ:</a:t>
            </a:r>
          </a:p>
          <a:p>
            <a:pPr lvl="2" algn="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tr-TR" b="1" dirty="0" smtClean="0">
                <a:solidFill>
                  <a:srgbClr val="3333CC"/>
                </a:solidFill>
              </a:rPr>
              <a:t>ÖĞRETİM ÜYESİ BAŞINA ÖĞRENCİ ORANI</a:t>
            </a:r>
          </a:p>
          <a:p>
            <a:pPr lvl="2" algn="r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tr-TR" b="1" dirty="0" smtClean="0">
              <a:solidFill>
                <a:srgbClr val="3333CC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228600"/>
            <a:ext cx="7370763" cy="720725"/>
          </a:xfrm>
          <a:gradFill rotWithShape="1">
            <a:gsLst>
              <a:gs pos="0">
                <a:srgbClr val="CCFFCC">
                  <a:alpha val="42998"/>
                </a:srgbClr>
              </a:gs>
              <a:gs pos="100000">
                <a:srgbClr val="DAFFDA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D60093"/>
                </a:solidFill>
                <a:latin typeface="Verdana" pitchFamily="34" charset="0"/>
              </a:rPr>
              <a:t>UZUN VADELİ AMAÇLAR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Slayt Numarası Yer Tutucusu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32E174-B117-41E8-A4A7-59EA2975B3EC}" type="slidenum">
              <a:rPr lang="tr-TR"/>
              <a:pPr/>
              <a:t>67</a:t>
            </a:fld>
            <a:r>
              <a:rPr lang="tr-TR"/>
              <a:t>/85</a:t>
            </a:r>
          </a:p>
        </p:txBody>
      </p:sp>
      <p:sp>
        <p:nvSpPr>
          <p:cNvPr id="91139" name="2 Veri Yer Tutucusu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FB84D101-71F8-4E60-BEE1-8E6EEF836AFB}" type="datetime1">
              <a:rPr lang="tr-TR"/>
              <a:pPr/>
              <a:t>02.05.2014</a:t>
            </a:fld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8077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rIns="274320">
            <a:spAutoFit/>
          </a:bodyPr>
          <a:lstStyle/>
          <a:p>
            <a:pPr marL="282575" indent="-230188" algn="just"/>
            <a:r>
              <a:rPr lang="tr-TR" sz="2000" u="none" dirty="0">
                <a:solidFill>
                  <a:schemeClr val="tx2"/>
                </a:solidFill>
                <a:latin typeface="Arial" charset="0"/>
              </a:rPr>
              <a:t>Stratejiler:</a:t>
            </a:r>
            <a:endParaRPr lang="tr-TR" sz="2000" u="none" dirty="0">
              <a:latin typeface="Arial" charset="0"/>
            </a:endParaRPr>
          </a:p>
          <a:p>
            <a:pPr marL="282575" indent="-230188" algn="just">
              <a:buSzPct val="125000"/>
              <a:buFont typeface="Symbol" pitchFamily="18" charset="2"/>
              <a:buChar char="·"/>
            </a:pPr>
            <a:r>
              <a:rPr lang="tr-TR" sz="2000" u="none" dirty="0">
                <a:latin typeface="Arial" charset="0"/>
              </a:rPr>
              <a:t>Hedeflere ulaşmaya yöneliktir.</a:t>
            </a:r>
          </a:p>
          <a:p>
            <a:pPr marL="625475" lvl="1" indent="231775" algn="just">
              <a:buSzPct val="125000"/>
              <a:buFont typeface="Arial" charset="0"/>
              <a:buChar char="–"/>
            </a:pPr>
            <a:r>
              <a:rPr lang="tr-TR" sz="2000" u="none" dirty="0">
                <a:latin typeface="Arial" charset="0"/>
              </a:rPr>
              <a:t>Uzun dönemdeki hedeflerimize nasıl ulaşacağız?</a:t>
            </a:r>
          </a:p>
          <a:p>
            <a:pPr marL="625475" lvl="1" indent="231775" algn="just">
              <a:buSzPct val="125000"/>
              <a:buFont typeface="Arial" charset="0"/>
              <a:buChar char="–"/>
            </a:pPr>
            <a:r>
              <a:rPr lang="tr-TR" sz="2000" u="none" dirty="0">
                <a:latin typeface="Arial" charset="0"/>
              </a:rPr>
              <a:t>Bu hedefleri nasıl gerçekleştireceğiz?</a:t>
            </a:r>
          </a:p>
          <a:p>
            <a:pPr marL="625475" lvl="1" indent="231775" algn="just">
              <a:buSzPct val="125000"/>
              <a:buFont typeface="Arial" charset="0"/>
              <a:buChar char="–"/>
            </a:pPr>
            <a:r>
              <a:rPr lang="tr-TR" sz="2000" u="none" dirty="0">
                <a:latin typeface="Arial" charset="0"/>
              </a:rPr>
              <a:t>Arzu edilen seviyeye nasıl ulaşacağız?</a:t>
            </a:r>
          </a:p>
          <a:p>
            <a:pPr marL="625475" lvl="1" indent="231775" algn="just">
              <a:buSzPct val="125000"/>
              <a:buFont typeface="Arial" charset="0"/>
              <a:buChar char="–"/>
            </a:pPr>
            <a:r>
              <a:rPr lang="tr-TR" sz="2000" u="none" dirty="0">
                <a:latin typeface="Arial" charset="0"/>
              </a:rPr>
              <a:t>.....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sz="2000" u="none" dirty="0">
                <a:latin typeface="Arial" charset="0"/>
              </a:rPr>
              <a:t>Sorularının cevaplarını verir.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sz="2000" u="none" dirty="0">
                <a:latin typeface="Arial" charset="0"/>
              </a:rPr>
              <a:t>Uzun ömürlüdürler. Ancak yıllık değerlendirmeye tabidirler.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sz="2000" u="none" dirty="0">
                <a:latin typeface="Arial" charset="0"/>
              </a:rPr>
              <a:t>Daha  niteliksel bir karakter taşırlar.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sz="2000" u="none" dirty="0">
                <a:latin typeface="Arial" charset="0"/>
              </a:rPr>
              <a:t>Genelde her hedef için mantıksal veya önceliğe dayanan sıraya göre oluşturulmuş üç-beş anlamlı strateji geliştirilmelidir.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sz="2000" u="none" dirty="0">
                <a:latin typeface="Arial" charset="0"/>
              </a:rPr>
              <a:t>İletişim ve anlaşılma kolaylığı sağlamak için, emir cümlesi biçiminde ve bir cümleden uzun olmayan ifadeler olmalıdır.</a:t>
            </a:r>
          </a:p>
          <a:p>
            <a:pPr marL="282575" indent="-230188" algn="just">
              <a:buFont typeface="Symbol" pitchFamily="18" charset="2"/>
              <a:buChar char="·"/>
            </a:pPr>
            <a:r>
              <a:rPr lang="tr-TR" sz="2000" u="none" dirty="0">
                <a:latin typeface="Arial" charset="0"/>
              </a:rPr>
              <a:t>Stratejik planın genele açık olmayan yanları da </a:t>
            </a:r>
            <a:r>
              <a:rPr lang="tr-TR" sz="2000" b="1" u="none" dirty="0">
                <a:latin typeface="Arial" charset="0"/>
              </a:rPr>
              <a:t>olabilir.</a:t>
            </a:r>
            <a:endParaRPr lang="tr-TR" sz="2000" u="none" dirty="0">
              <a:latin typeface="Arial" charset="0"/>
            </a:endParaRPr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7156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Nasıl başaracağız?</a:t>
            </a: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5784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Strateji</a:t>
            </a: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3171825" cy="992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4" dir="b"/>
            </a:scene3d>
            <a:sp3d extrusionH="430200" prstMaterial="legacyPlastic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tr-TR" sz="3600" kern="1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Stratejik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 bldLvl="2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642350" cy="4968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z="2400" b="1" smtClean="0">
                <a:solidFill>
                  <a:srgbClr val="3333FF"/>
                </a:solidFill>
              </a:rPr>
              <a:t>En öncelikli hedeflerimiz hangileri olacak?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r-TR" sz="2400" b="1" smtClean="0">
              <a:solidFill>
                <a:srgbClr val="3333FF"/>
              </a:solidFill>
            </a:endParaRP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tr-TR" sz="2400" smtClean="0">
                <a:solidFill>
                  <a:srgbClr val="D60093"/>
                </a:solidFill>
              </a:rPr>
              <a:t>Eğitimin Kalitesini artırmak mı?</a:t>
            </a: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tr-TR" sz="2400" smtClean="0">
                <a:solidFill>
                  <a:srgbClr val="D60093"/>
                </a:solidFill>
              </a:rPr>
              <a:t>Bilimsel araştırma faaliyetlerini artırmak mı?</a:t>
            </a: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tr-TR" sz="2400" smtClean="0">
                <a:solidFill>
                  <a:srgbClr val="D60093"/>
                </a:solidFill>
              </a:rPr>
              <a:t>Döner Sermaye gelirlerini artırmak mı?</a:t>
            </a: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tr-TR" sz="2400" smtClean="0">
                <a:solidFill>
                  <a:srgbClr val="D60093"/>
                </a:solidFill>
              </a:rPr>
              <a:t>Eğitim programlarını çeşitlendirmek mı?</a:t>
            </a: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tr-TR" sz="2400" smtClean="0">
                <a:solidFill>
                  <a:srgbClr val="D60093"/>
                </a:solidFill>
              </a:rPr>
              <a:t>Eğitim ve araştırma dışında Kamuya sağlanan hizmetleri artırmak mı?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r-TR" sz="2400" smtClean="0">
              <a:solidFill>
                <a:srgbClr val="D60093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z="2400" b="1" smtClean="0">
                <a:solidFill>
                  <a:srgbClr val="3333FF"/>
                </a:solidFill>
              </a:rPr>
              <a:t>Bu hedeflere ulaşmak için hangi yolları seçeceğiz?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tr-TR" sz="2400" b="1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z="2400" b="1" smtClean="0">
                <a:solidFill>
                  <a:srgbClr val="3333FF"/>
                </a:solidFill>
              </a:rPr>
              <a:t>Alt hedef ve faaliyetler nelerdir?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tr-TR" sz="2400" b="1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z="2400" b="1" smtClean="0">
                <a:solidFill>
                  <a:srgbClr val="3333FF"/>
                </a:solidFill>
              </a:rPr>
              <a:t>Bunların başarısını hangi performans göstergeleri ile ölçebiliriz?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7235825" cy="86518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r" eaLnBrk="1" hangingPunct="1"/>
            <a:r>
              <a:rPr lang="tr-TR" sz="2800" b="1" smtClean="0">
                <a:solidFill>
                  <a:schemeClr val="bg1"/>
                </a:solidFill>
              </a:rPr>
              <a:t>Stratejik planlama şu kritik tercihlerin yapılmasına yardımcı olur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28600" y="1196975"/>
            <a:ext cx="8664575" cy="5329238"/>
          </a:xfrm>
          <a:prstGeom prst="triangle">
            <a:avLst>
              <a:gd name="adj" fmla="val 50000"/>
            </a:avLst>
          </a:prstGeom>
          <a:solidFill>
            <a:schemeClr val="bg1">
              <a:alpha val="7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3560763"/>
            <a:ext cx="7848600" cy="30368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b="1" smtClean="0">
                <a:solidFill>
                  <a:srgbClr val="008080"/>
                </a:solidFill>
              </a:rPr>
              <a:t>ORTA VADELİ ALT HEDEFLER</a:t>
            </a:r>
          </a:p>
          <a:p>
            <a:pPr algn="ctr" eaLnBrk="1" hangingPunct="1">
              <a:buFontTx/>
              <a:buNone/>
            </a:pPr>
            <a:endParaRPr lang="tr-TR" sz="2600" b="1" smtClean="0">
              <a:solidFill>
                <a:srgbClr val="008080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b="1" smtClean="0">
                <a:solidFill>
                  <a:srgbClr val="008080"/>
                </a:solidFill>
              </a:rPr>
              <a:t>KISA VADELİ FAALİYETLER</a:t>
            </a:r>
            <a:endParaRPr lang="tr-TR" sz="2600" b="1" smtClean="0">
              <a:solidFill>
                <a:srgbClr val="008080"/>
              </a:solidFill>
            </a:endParaRPr>
          </a:p>
          <a:p>
            <a:pPr algn="ctr" eaLnBrk="1" hangingPunct="1">
              <a:buFontTx/>
              <a:buNone/>
            </a:pPr>
            <a:endParaRPr lang="tr-TR" sz="2600" b="1" smtClean="0">
              <a:solidFill>
                <a:srgbClr val="008080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b="1" smtClean="0">
                <a:solidFill>
                  <a:srgbClr val="008080"/>
                </a:solidFill>
              </a:rPr>
              <a:t>GÜNDELİK ÇALIŞMA PROGRAMLARI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2438"/>
            <a:ext cx="9144000" cy="647700"/>
          </a:xfrm>
          <a:gradFill rotWithShape="1">
            <a:gsLst>
              <a:gs pos="0">
                <a:srgbClr val="CCFFCC">
                  <a:alpha val="48000"/>
                </a:srgbClr>
              </a:gs>
              <a:gs pos="100000">
                <a:srgbClr val="DAFFDA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3000" b="1" smtClean="0">
                <a:solidFill>
                  <a:srgbClr val="D60093"/>
                </a:solidFill>
                <a:latin typeface="Georgia" pitchFamily="18" charset="0"/>
              </a:rPr>
              <a:t>ALT HEDEF VE FAALİYETLERİN DÜZENLENMESİ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0" y="1343025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00CC99"/>
                </a:solidFill>
              </a:rPr>
              <a:t>VİZYON</a:t>
            </a:r>
          </a:p>
          <a:p>
            <a:pPr algn="ctr"/>
            <a:endParaRPr lang="tr-TR" b="1">
              <a:solidFill>
                <a:srgbClr val="00CC99"/>
              </a:solidFill>
            </a:endParaRPr>
          </a:p>
          <a:p>
            <a:pPr algn="ctr"/>
            <a:r>
              <a:rPr lang="tr-TR" b="1">
                <a:solidFill>
                  <a:srgbClr val="00CC99"/>
                </a:solidFill>
              </a:rPr>
              <a:t>MİSYON</a:t>
            </a:r>
          </a:p>
          <a:p>
            <a:pPr algn="ctr"/>
            <a:endParaRPr lang="tr-TR" b="1">
              <a:solidFill>
                <a:srgbClr val="00CC99"/>
              </a:solidFill>
            </a:endParaRPr>
          </a:p>
          <a:p>
            <a:pPr algn="ctr"/>
            <a:r>
              <a:rPr lang="tr-TR" b="1">
                <a:solidFill>
                  <a:srgbClr val="00CC99"/>
                </a:solidFill>
              </a:rPr>
              <a:t>TEMEL DEĞER VE İLKELER </a:t>
            </a:r>
          </a:p>
          <a:p>
            <a:pPr algn="ctr"/>
            <a:endParaRPr lang="tr-TR" b="1">
              <a:solidFill>
                <a:srgbClr val="00CC99"/>
              </a:solidFill>
            </a:endParaRPr>
          </a:p>
          <a:p>
            <a:pPr algn="ctr"/>
            <a:r>
              <a:rPr lang="tr-TR" b="1">
                <a:solidFill>
                  <a:srgbClr val="00CC99"/>
                </a:solidFill>
              </a:rPr>
              <a:t>UZUN VADELİ STRATEJİK AMAÇLAR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95313" y="1671638"/>
            <a:ext cx="8008937" cy="27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AU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Strateji</a:t>
            </a:r>
            <a:r>
              <a:rPr lang="en-AU" sz="2800" b="1" dirty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,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farkı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yaratmaktır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. </a:t>
            </a:r>
          </a:p>
          <a:p>
            <a:pPr>
              <a:lnSpc>
                <a:spcPct val="125000"/>
              </a:lnSpc>
            </a:pPr>
            <a:endParaRPr lang="en-AU" sz="2800" b="1" dirty="0">
              <a:latin typeface="Times New Roman Tur" pitchFamily="18" charset="0"/>
              <a:cs typeface="Times New Roman Tur" pitchFamily="18" charset="0"/>
            </a:endParaRPr>
          </a:p>
          <a:p>
            <a:pPr>
              <a:lnSpc>
                <a:spcPct val="125000"/>
              </a:lnSpc>
            </a:pPr>
            <a:r>
              <a:rPr lang="en-AU" sz="2800" b="1" dirty="0" err="1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Strateji</a:t>
            </a:r>
            <a:r>
              <a:rPr lang="en-AU" sz="2800" b="1" dirty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,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örgütlerin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misyonundan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ve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800" b="1" dirty="0">
                <a:latin typeface="Times New Roman Tur" pitchFamily="18" charset="0"/>
                <a:cs typeface="Times New Roman Tur" pitchFamily="18" charset="0"/>
              </a:rPr>
              <a:t>a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maçlarından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kaynaklanarak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geleceğe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800" b="1" dirty="0">
                <a:latin typeface="Times New Roman Tur" pitchFamily="18" charset="0"/>
                <a:cs typeface="Times New Roman Tur" pitchFamily="18" charset="0"/>
              </a:rPr>
              <a:t>o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daklandığı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için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,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organizasyonun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800" b="1" dirty="0">
                <a:latin typeface="Times New Roman Tur" pitchFamily="18" charset="0"/>
                <a:cs typeface="Times New Roman Tur" pitchFamily="18" charset="0"/>
              </a:rPr>
              <a:t>p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ortresini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göstermektedir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Slayt Numarası Yer Tutucusu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F43323-B47C-46E6-A5F0-94E28F5D88A2}" type="slidenum">
              <a:rPr lang="tr-TR"/>
              <a:pPr/>
              <a:t>70</a:t>
            </a:fld>
            <a:r>
              <a:rPr lang="tr-TR"/>
              <a:t>/85</a:t>
            </a:r>
          </a:p>
        </p:txBody>
      </p:sp>
      <p:sp>
        <p:nvSpPr>
          <p:cNvPr id="99331" name="2 Veri Yer Tutucusu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FC1F967A-8908-4D3A-AD9B-9542FA7ED2BA}" type="datetime1">
              <a:rPr lang="tr-TR"/>
              <a:pPr/>
              <a:t>02.05.2014</a:t>
            </a:fld>
            <a:endParaRPr lang="en-US"/>
          </a:p>
        </p:txBody>
      </p:sp>
      <p:sp>
        <p:nvSpPr>
          <p:cNvPr id="92162" name="Text Box 1026"/>
          <p:cNvSpPr txBox="1">
            <a:spLocks noChangeArrowheads="1"/>
          </p:cNvSpPr>
          <p:nvPr/>
        </p:nvSpPr>
        <p:spPr bwMode="auto">
          <a:xfrm>
            <a:off x="0" y="175260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rIns="274320">
            <a:spAutoFit/>
          </a:bodyPr>
          <a:lstStyle/>
          <a:p>
            <a:pPr marL="228600" indent="-228600"/>
            <a:r>
              <a:rPr lang="tr-TR" u="none" dirty="0">
                <a:solidFill>
                  <a:schemeClr val="folHlink"/>
                </a:solidFill>
                <a:latin typeface="Tahoma" pitchFamily="34" charset="0"/>
              </a:rPr>
              <a:t>Taktikler; </a:t>
            </a:r>
          </a:p>
          <a:p>
            <a:pPr marL="228600" indent="-228600">
              <a:buFontTx/>
              <a:buChar char="•"/>
            </a:pPr>
            <a:r>
              <a:rPr lang="tr-TR" u="none" dirty="0">
                <a:solidFill>
                  <a:schemeClr val="folHlink"/>
                </a:solidFill>
                <a:latin typeface="Tahoma" pitchFamily="34" charset="0"/>
              </a:rPr>
              <a:t>Belirli bir stratejiyi desteklemek için yapılan kısa dönem programlardır.</a:t>
            </a:r>
          </a:p>
          <a:p>
            <a:pPr marL="228600" indent="-228600">
              <a:buFontTx/>
              <a:buChar char="•"/>
            </a:pPr>
            <a:r>
              <a:rPr lang="tr-TR" u="none" dirty="0">
                <a:solidFill>
                  <a:schemeClr val="folHlink"/>
                </a:solidFill>
                <a:latin typeface="Tahoma" pitchFamily="34" charset="0"/>
              </a:rPr>
              <a:t>Kapsamlı stratejileri destekleyen özgül programları tanımlar ve işleme dönük bir karakter taşırlar.</a:t>
            </a:r>
          </a:p>
          <a:p>
            <a:pPr marL="228600" indent="-228600">
              <a:buFontTx/>
              <a:buChar char="•"/>
            </a:pPr>
            <a:r>
              <a:rPr lang="tr-TR" u="none" dirty="0">
                <a:solidFill>
                  <a:schemeClr val="folHlink"/>
                </a:solidFill>
                <a:latin typeface="Tahoma" pitchFamily="34" charset="0"/>
              </a:rPr>
              <a:t>Sürekli değerlendirmeye ve yönelim ve önem bakımından değişimlere tabi olan kısa vadeli hareket planlarıdır.</a:t>
            </a:r>
          </a:p>
          <a:p>
            <a:pPr marL="228600" indent="-228600">
              <a:buFontTx/>
              <a:buChar char="•"/>
            </a:pPr>
            <a:r>
              <a:rPr lang="tr-TR" u="none" dirty="0">
                <a:solidFill>
                  <a:schemeClr val="folHlink"/>
                </a:solidFill>
                <a:latin typeface="Tahoma" pitchFamily="34" charset="0"/>
              </a:rPr>
              <a:t>İstenen stratejik sonuca ulaşmak için bir dizi tutarlı hareket planı ya da programını ifade eder.</a:t>
            </a:r>
          </a:p>
          <a:p>
            <a:pPr marL="228600" indent="-228600">
              <a:buFontTx/>
              <a:buChar char="•"/>
            </a:pPr>
            <a:r>
              <a:rPr lang="tr-TR" u="none" dirty="0">
                <a:solidFill>
                  <a:schemeClr val="folHlink"/>
                </a:solidFill>
                <a:latin typeface="Tahoma" pitchFamily="34" charset="0"/>
              </a:rPr>
              <a:t>Kısa tutulur ve “yürütmek”, “tesis etmek”, “önermek” gibi sert fiillerle biter.</a:t>
            </a:r>
          </a:p>
        </p:txBody>
      </p:sp>
      <p:sp>
        <p:nvSpPr>
          <p:cNvPr id="92163" name="WordArt 1027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3171825" cy="992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4" dir="b"/>
            </a:scene3d>
            <a:sp3d extrusionH="430200" prstMaterial="legacyPlastic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tr-TR" sz="3600" kern="1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Stratejik Plan</a:t>
            </a:r>
          </a:p>
        </p:txBody>
      </p:sp>
      <p:sp>
        <p:nvSpPr>
          <p:cNvPr id="92164" name="WordArt 1028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5784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Taktikler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Slayt Numarası Yer Tutucusu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F4A6AA-C938-46B0-A2CE-489388529469}" type="slidenum">
              <a:rPr lang="tr-TR"/>
              <a:pPr/>
              <a:t>71</a:t>
            </a:fld>
            <a:r>
              <a:rPr lang="tr-TR"/>
              <a:t>/85</a:t>
            </a:r>
          </a:p>
        </p:txBody>
      </p:sp>
      <p:sp>
        <p:nvSpPr>
          <p:cNvPr id="100355" name="2 Veri Yer Tutucusu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7DD591C2-6D96-48B5-B4BE-D25F485D2D2C}" type="datetime1">
              <a:rPr lang="tr-TR"/>
              <a:pPr/>
              <a:t>02.05.2014</a:t>
            </a:fld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1295400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rIns="274320">
            <a:spAutoFit/>
          </a:bodyPr>
          <a:lstStyle/>
          <a:p>
            <a:pPr marL="228600" indent="-228600">
              <a:buFontTx/>
              <a:buChar char="•"/>
            </a:pPr>
            <a:r>
              <a:rPr lang="tr-TR" sz="2000" u="none">
                <a:solidFill>
                  <a:schemeClr val="folHlink"/>
                </a:solidFill>
                <a:latin typeface="Tahoma" pitchFamily="34" charset="0"/>
              </a:rPr>
              <a:t>Taktiklerin sorumluluk yönü vardır. Bu yön ölçülebilirlik, duyarlılık ve vakitlilikle ilgilidir. En iyi taktikler verimlilik yönelimlidir ve niceliksel, ölçülebilir sözcükler ve arzulanan sonuçların bir tarifini içerir.</a:t>
            </a:r>
          </a:p>
          <a:p>
            <a:pPr marL="228600" indent="-228600">
              <a:buFontTx/>
              <a:buChar char="•"/>
            </a:pPr>
            <a:r>
              <a:rPr lang="tr-TR" sz="2000" u="none">
                <a:solidFill>
                  <a:schemeClr val="folHlink"/>
                </a:solidFill>
                <a:latin typeface="Tahoma" pitchFamily="34" charset="0"/>
              </a:rPr>
              <a:t>Her taktik kendi ölçüt temelini içermelidir. Ölçütler, doğrudan ve dolaylı sistemlerin dikkat edilmesi gereken önemli bir bölümüdür. Ölçülebilme, sorumluluğu oldukça kesin ve açıklıkla ifade etmeyi sağlar.</a:t>
            </a:r>
          </a:p>
          <a:p>
            <a:pPr marL="228600" indent="-228600">
              <a:buFontTx/>
              <a:buChar char="•"/>
            </a:pPr>
            <a:r>
              <a:rPr lang="tr-TR" sz="2000" u="none">
                <a:solidFill>
                  <a:schemeClr val="folHlink"/>
                </a:solidFill>
                <a:latin typeface="Tahoma" pitchFamily="34" charset="0"/>
              </a:rPr>
              <a:t>Her taktik için bir sorumlu belirlenir. Bu sorumlu kurul, komisyon, ekip olamaz. Bu tür bir yapılaşma ile icra edilse bile tek bir sorumlu şahsın belirlenmesi gereklidir.</a:t>
            </a:r>
          </a:p>
          <a:p>
            <a:pPr marL="228600" indent="-228600">
              <a:buFontTx/>
              <a:buChar char="•"/>
            </a:pPr>
            <a:r>
              <a:rPr lang="tr-TR" sz="2000" u="none">
                <a:solidFill>
                  <a:schemeClr val="folHlink"/>
                </a:solidFill>
                <a:latin typeface="Tahoma" pitchFamily="34" charset="0"/>
              </a:rPr>
              <a:t>Bütün taktik ifadelerinde hedefi gerçekleştirmek için bir tarih belirlenmelidir. Bu tarih bir yıldan daha uzak bir geleceğe ait olması halinde, başlangıç ve durum kontrol tarihleri de belirlenir.</a:t>
            </a:r>
          </a:p>
          <a:p>
            <a:pPr marL="228600" indent="-228600">
              <a:buFontTx/>
              <a:buChar char="•"/>
            </a:pPr>
            <a:r>
              <a:rPr lang="tr-TR" sz="2000" u="none">
                <a:solidFill>
                  <a:schemeClr val="folHlink"/>
                </a:solidFill>
                <a:latin typeface="Tahoma" pitchFamily="34" charset="0"/>
              </a:rPr>
              <a:t>Taktiklerin uygunluğunun en temel ölçütü, organizasyonun sağlığı bakımından önemli olup olmadığıdır.</a:t>
            </a:r>
          </a:p>
        </p:txBody>
      </p:sp>
      <p:sp>
        <p:nvSpPr>
          <p:cNvPr id="79879" name="WordArt 7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3171825" cy="992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4" dir="b"/>
            </a:scene3d>
            <a:sp3d extrusionH="430200" prstMaterial="legacyPlastic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tr-TR" sz="3600" kern="1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Stratejik Plan</a:t>
            </a:r>
          </a:p>
        </p:txBody>
      </p:sp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5784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Taktikler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tr-TR" sz="3200" smtClean="0">
                <a:solidFill>
                  <a:srgbClr val="3333FF"/>
                </a:solidFill>
              </a:rPr>
              <a:t>STRATEJİK PLANMA SÜRECİ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44675"/>
            <a:ext cx="62960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65187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tr-TR" sz="3600" smtClean="0">
                <a:solidFill>
                  <a:srgbClr val="3333FF"/>
                </a:solidFill>
              </a:rPr>
              <a:t>STRATEJİK YÖNETİM SÜRECİ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878522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529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79388" y="1196975"/>
            <a:ext cx="8736012" cy="5329238"/>
          </a:xfrm>
          <a:prstGeom prst="triangle">
            <a:avLst>
              <a:gd name="adj" fmla="val 50000"/>
            </a:avLst>
          </a:prstGeom>
          <a:solidFill>
            <a:schemeClr val="bg1">
              <a:alpha val="7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900113" y="2420938"/>
            <a:ext cx="7343775" cy="2663825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tr-TR" sz="2800" b="1" smtClean="0">
                <a:solidFill>
                  <a:srgbClr val="008080"/>
                </a:solidFill>
              </a:rPr>
              <a:t>KURUMSAL </a:t>
            </a:r>
          </a:p>
          <a:p>
            <a:pPr algn="ctr" eaLnBrk="1" hangingPunct="1">
              <a:buFontTx/>
              <a:buNone/>
            </a:pPr>
            <a:r>
              <a:rPr lang="tr-TR" sz="2800" b="1" smtClean="0">
                <a:solidFill>
                  <a:srgbClr val="008080"/>
                </a:solidFill>
              </a:rPr>
              <a:t>DEĞERLEME</a:t>
            </a:r>
          </a:p>
          <a:p>
            <a:pPr algn="ctr" eaLnBrk="1" hangingPunct="1"/>
            <a:r>
              <a:rPr lang="tr-TR" sz="2800" b="1" smtClean="0">
                <a:solidFill>
                  <a:srgbClr val="00CC99"/>
                </a:solidFill>
              </a:rPr>
              <a:t>ÖZDEĞERLEME</a:t>
            </a:r>
          </a:p>
          <a:p>
            <a:pPr algn="ctr" eaLnBrk="1" hangingPunct="1"/>
            <a:r>
              <a:rPr lang="tr-TR" sz="2800" b="1" smtClean="0">
                <a:solidFill>
                  <a:srgbClr val="00CC99"/>
                </a:solidFill>
              </a:rPr>
              <a:t>ÇEVRE DEĞERLEME</a:t>
            </a:r>
          </a:p>
          <a:p>
            <a:pPr algn="ctr" eaLnBrk="1" hangingPunct="1">
              <a:buFontTx/>
              <a:buNone/>
            </a:pPr>
            <a:endParaRPr lang="tr-TR" sz="2800" b="1" smtClean="0">
              <a:solidFill>
                <a:srgbClr val="00CC99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sz="2800" b="1" smtClean="0">
                <a:solidFill>
                  <a:srgbClr val="008080"/>
                </a:solidFill>
              </a:rPr>
              <a:t>SWOT</a:t>
            </a:r>
          </a:p>
          <a:p>
            <a:pPr algn="ctr" eaLnBrk="1" hangingPunct="1"/>
            <a:r>
              <a:rPr lang="tr-TR" sz="2800" b="1" smtClean="0">
                <a:solidFill>
                  <a:srgbClr val="00CC99"/>
                </a:solidFill>
              </a:rPr>
              <a:t>GÜÇLÜ ZAYIF YANLAR </a:t>
            </a:r>
            <a:r>
              <a:rPr lang="tr-TR" sz="2000" b="1" smtClean="0">
                <a:solidFill>
                  <a:srgbClr val="00CC99"/>
                </a:solidFill>
              </a:rPr>
              <a:t>(İÇ BÜNYE)</a:t>
            </a:r>
          </a:p>
          <a:p>
            <a:pPr algn="ctr" eaLnBrk="1" hangingPunct="1"/>
            <a:r>
              <a:rPr lang="tr-TR" sz="2800" b="1" smtClean="0">
                <a:solidFill>
                  <a:srgbClr val="00CC99"/>
                </a:solidFill>
              </a:rPr>
              <a:t>FIRSATLAR VE TEHDİTLER </a:t>
            </a:r>
            <a:r>
              <a:rPr lang="tr-TR" sz="2000" b="1" smtClean="0">
                <a:solidFill>
                  <a:srgbClr val="00CC99"/>
                </a:solidFill>
              </a:rPr>
              <a:t>(DIŞ ÇEVRE)</a:t>
            </a:r>
            <a:r>
              <a:rPr lang="tr-TR" sz="2000" b="1" smtClean="0">
                <a:solidFill>
                  <a:srgbClr val="666633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tr-TR" sz="2000" b="1" smtClean="0">
              <a:solidFill>
                <a:srgbClr val="666633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19138"/>
          </a:xfrm>
          <a:gradFill rotWithShape="1">
            <a:gsLst>
              <a:gs pos="0">
                <a:srgbClr val="CCFFCC">
                  <a:alpha val="37000"/>
                </a:srgbClr>
              </a:gs>
              <a:gs pos="100000">
                <a:srgbClr val="DBFFDB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tr-TR" sz="3000" b="1" smtClean="0">
                <a:solidFill>
                  <a:srgbClr val="D60093"/>
                </a:solidFill>
                <a:latin typeface="Verdana" pitchFamily="34" charset="0"/>
              </a:rPr>
              <a:t>STRATEJİK PLANLAMA ANALİZLERİ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tr-TR" b="1" i="1" smtClean="0">
                <a:solidFill>
                  <a:srgbClr val="009999"/>
                </a:solidFill>
              </a:rPr>
              <a:t>Özdeğerlendirme Modeli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69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627313" y="6249988"/>
            <a:ext cx="4316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tr-TR" sz="1200" b="1" i="1">
                <a:ea typeface="Times New Roman" pitchFamily="18" charset="0"/>
                <a:cs typeface="Arial" charset="0"/>
              </a:rPr>
              <a:t>Yükseköğretim Kurumlarında Özdeğerlendirme Modeli</a:t>
            </a:r>
            <a:endParaRPr lang="tr-TR" b="1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172450" cy="782637"/>
          </a:xfrm>
          <a:solidFill>
            <a:srgbClr val="00FFFF"/>
          </a:solidFill>
        </p:spPr>
        <p:txBody>
          <a:bodyPr/>
          <a:lstStyle/>
          <a:p>
            <a:pPr algn="l" eaLnBrk="1" hangingPunct="1"/>
            <a:r>
              <a:rPr lang="tr-TR" sz="3400" b="1" smtClean="0">
                <a:solidFill>
                  <a:srgbClr val="008080"/>
                </a:solidFill>
              </a:rPr>
              <a:t>Çevre Değerlendirme Çalışmaları</a:t>
            </a:r>
            <a:endParaRPr lang="tr-TR" sz="3400" smtClean="0">
              <a:solidFill>
                <a:srgbClr val="008080"/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9388" y="877888"/>
            <a:ext cx="8640762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lnSpc>
                <a:spcPct val="130000"/>
              </a:lnSpc>
              <a:spcBef>
                <a:spcPct val="55000"/>
              </a:spcBef>
              <a:buFontTx/>
              <a:buChar char="•"/>
              <a:tabLst>
                <a:tab pos="180975" algn="l"/>
                <a:tab pos="450850" algn="l"/>
                <a:tab pos="762000" algn="l"/>
              </a:tabLst>
            </a:pPr>
            <a:r>
              <a:rPr lang="tr-TR" sz="2000" b="1">
                <a:solidFill>
                  <a:srgbClr val="0000CC"/>
                </a:solidFill>
              </a:rPr>
              <a:t>Yükseköğretim Alanındaki Ulusal ve Uluslararası Gelişmelerin Değerlendirilmesi</a:t>
            </a:r>
            <a:endParaRPr lang="tr-TR" sz="2000">
              <a:solidFill>
                <a:srgbClr val="0000CC"/>
              </a:solidFill>
            </a:endParaRPr>
          </a:p>
          <a:p>
            <a:pPr lvl="1">
              <a:lnSpc>
                <a:spcPct val="130000"/>
              </a:lnSpc>
              <a:spcBef>
                <a:spcPct val="55000"/>
              </a:spcBef>
              <a:buFontTx/>
              <a:buChar char="•"/>
              <a:tabLst>
                <a:tab pos="180975" algn="l"/>
                <a:tab pos="450850" algn="l"/>
                <a:tab pos="762000" algn="l"/>
              </a:tabLst>
            </a:pPr>
            <a:r>
              <a:rPr lang="tr-TR" sz="2000" b="1">
                <a:solidFill>
                  <a:srgbClr val="0000CC"/>
                </a:solidFill>
              </a:rPr>
              <a:t>Mezunlar ile İlgili Gelişmelerin Değerlendirilmesi</a:t>
            </a:r>
            <a:endParaRPr lang="tr-TR" sz="2000">
              <a:solidFill>
                <a:srgbClr val="0000CC"/>
              </a:solidFill>
            </a:endParaRPr>
          </a:p>
          <a:p>
            <a:pPr lvl="1">
              <a:lnSpc>
                <a:spcPct val="130000"/>
              </a:lnSpc>
              <a:spcBef>
                <a:spcPct val="55000"/>
              </a:spcBef>
              <a:buFontTx/>
              <a:buChar char="•"/>
              <a:tabLst>
                <a:tab pos="180975" algn="l"/>
                <a:tab pos="450850" algn="l"/>
                <a:tab pos="762000" algn="l"/>
              </a:tabLst>
            </a:pPr>
            <a:r>
              <a:rPr lang="tr-TR" sz="2000" b="1">
                <a:solidFill>
                  <a:srgbClr val="0000CC"/>
                </a:solidFill>
              </a:rPr>
              <a:t>Toplumsal Gelişmelerin ve Toplum ile İlişkilerin Değerlendirilmesi</a:t>
            </a:r>
            <a:endParaRPr lang="tr-TR" sz="2000">
              <a:solidFill>
                <a:srgbClr val="0000CC"/>
              </a:solidFill>
            </a:endParaRPr>
          </a:p>
          <a:p>
            <a:pPr lvl="1">
              <a:lnSpc>
                <a:spcPct val="130000"/>
              </a:lnSpc>
              <a:spcBef>
                <a:spcPct val="55000"/>
              </a:spcBef>
              <a:buFontTx/>
              <a:buChar char="•"/>
              <a:tabLst>
                <a:tab pos="180975" algn="l"/>
                <a:tab pos="450850" algn="l"/>
                <a:tab pos="762000" algn="l"/>
              </a:tabLst>
            </a:pPr>
            <a:r>
              <a:rPr lang="tr-TR" sz="2000" b="1">
                <a:solidFill>
                  <a:srgbClr val="0000CC"/>
                </a:solidFill>
              </a:rPr>
              <a:t>Sanayi ve Sosyal Kurumları ile İlişkiler ve Gelişmelerin Değerlendirilmesi</a:t>
            </a:r>
            <a:endParaRPr lang="tr-TR" sz="2000">
              <a:solidFill>
                <a:srgbClr val="0000CC"/>
              </a:solidFill>
            </a:endParaRPr>
          </a:p>
          <a:p>
            <a:pPr lvl="1">
              <a:lnSpc>
                <a:spcPct val="130000"/>
              </a:lnSpc>
              <a:spcBef>
                <a:spcPct val="55000"/>
              </a:spcBef>
              <a:buFontTx/>
              <a:buChar char="•"/>
              <a:tabLst>
                <a:tab pos="180975" algn="l"/>
                <a:tab pos="450850" algn="l"/>
                <a:tab pos="762000" algn="l"/>
              </a:tabLst>
            </a:pPr>
            <a:r>
              <a:rPr lang="tr-TR" sz="2000" b="1">
                <a:solidFill>
                  <a:srgbClr val="0000CC"/>
                </a:solidFill>
              </a:rPr>
              <a:t>Eğitim Teknolojilerindeki Gelişmelerin Değerlendirilmesi</a:t>
            </a:r>
            <a:endParaRPr lang="tr-TR" sz="2000">
              <a:solidFill>
                <a:srgbClr val="0000CC"/>
              </a:solidFill>
            </a:endParaRPr>
          </a:p>
          <a:p>
            <a:pPr lvl="1">
              <a:lnSpc>
                <a:spcPct val="130000"/>
              </a:lnSpc>
              <a:spcBef>
                <a:spcPct val="55000"/>
              </a:spcBef>
              <a:buFontTx/>
              <a:buChar char="•"/>
              <a:tabLst>
                <a:tab pos="180975" algn="l"/>
                <a:tab pos="450850" algn="l"/>
                <a:tab pos="762000" algn="l"/>
              </a:tabLst>
            </a:pPr>
            <a:r>
              <a:rPr lang="tr-TR" sz="2000" b="1">
                <a:solidFill>
                  <a:srgbClr val="0000CC"/>
                </a:solidFill>
              </a:rPr>
              <a:t>Yasal Düzenlemeler ile Kamu Kurum ve Kuruluşlarındaki Gelişmelerin Değerlendirilmesi</a:t>
            </a:r>
            <a:endParaRPr lang="tr-TR" sz="2000">
              <a:solidFill>
                <a:srgbClr val="0000CC"/>
              </a:solidFill>
            </a:endParaRPr>
          </a:p>
          <a:p>
            <a:pPr lvl="1">
              <a:lnSpc>
                <a:spcPct val="130000"/>
              </a:lnSpc>
              <a:spcBef>
                <a:spcPct val="55000"/>
              </a:spcBef>
              <a:buFontTx/>
              <a:buChar char="•"/>
              <a:tabLst>
                <a:tab pos="180975" algn="l"/>
                <a:tab pos="450850" algn="l"/>
                <a:tab pos="762000" algn="l"/>
              </a:tabLst>
            </a:pPr>
            <a:r>
              <a:rPr lang="tr-TR" sz="2000" b="1">
                <a:solidFill>
                  <a:srgbClr val="0000CC"/>
                </a:solidFill>
              </a:rPr>
              <a:t>Yükseköğretim Kurumunun Bulunduğu Bölgenin Ekonomik ve Ticari Kalkınmasına Etkisinin Değerlendirilmesi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 descr="Tuval"/>
          <p:cNvSpPr>
            <a:spLocks noGrp="1" noChangeArrowheads="1"/>
          </p:cNvSpPr>
          <p:nvPr>
            <p:ph idx="1"/>
          </p:nvPr>
        </p:nvSpPr>
        <p:spPr>
          <a:xfrm>
            <a:off x="684213" y="3357563"/>
            <a:ext cx="8459787" cy="3455987"/>
          </a:xfrm>
          <a:noFill/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tr-TR" sz="100" smtClean="0"/>
          </a:p>
          <a:p>
            <a:pPr lvl="2" eaLnBrk="1" hangingPunct="1">
              <a:lnSpc>
                <a:spcPct val="90000"/>
              </a:lnSpc>
              <a:spcBef>
                <a:spcPct val="70000"/>
              </a:spcBef>
            </a:pPr>
            <a:r>
              <a:rPr lang="tr-TR" sz="2000" smtClean="0">
                <a:solidFill>
                  <a:srgbClr val="0000CC"/>
                </a:solidFill>
              </a:rPr>
              <a:t>Hedeflerin Önceliklendirilmesi</a:t>
            </a:r>
          </a:p>
          <a:p>
            <a:pPr lvl="2" eaLnBrk="1" hangingPunct="1">
              <a:lnSpc>
                <a:spcPct val="90000"/>
              </a:lnSpc>
              <a:spcBef>
                <a:spcPct val="70000"/>
              </a:spcBef>
            </a:pPr>
            <a:r>
              <a:rPr lang="tr-TR" sz="2000" smtClean="0">
                <a:solidFill>
                  <a:srgbClr val="0000CC"/>
                </a:solidFill>
              </a:rPr>
              <a:t>Başarı Göstergelerinin oluşturulması</a:t>
            </a:r>
          </a:p>
          <a:p>
            <a:pPr lvl="2" eaLnBrk="1" hangingPunct="1">
              <a:lnSpc>
                <a:spcPct val="90000"/>
              </a:lnSpc>
              <a:spcBef>
                <a:spcPct val="70000"/>
              </a:spcBef>
            </a:pPr>
            <a:r>
              <a:rPr lang="tr-TR" sz="2000" smtClean="0">
                <a:solidFill>
                  <a:srgbClr val="0000CC"/>
                </a:solidFill>
              </a:rPr>
              <a:t>Planın Uygulanması</a:t>
            </a:r>
          </a:p>
          <a:p>
            <a:pPr lvl="2" eaLnBrk="1" hangingPunct="1">
              <a:lnSpc>
                <a:spcPct val="90000"/>
              </a:lnSpc>
              <a:spcBef>
                <a:spcPct val="70000"/>
              </a:spcBef>
            </a:pPr>
            <a:r>
              <a:rPr lang="tr-TR" sz="2000" smtClean="0">
                <a:solidFill>
                  <a:srgbClr val="0000CC"/>
                </a:solidFill>
              </a:rPr>
              <a:t>Dönem sonundaki durumun ölçülmesi</a:t>
            </a:r>
          </a:p>
          <a:p>
            <a:pPr lvl="2" eaLnBrk="1" hangingPunct="1">
              <a:lnSpc>
                <a:spcPct val="90000"/>
              </a:lnSpc>
              <a:spcBef>
                <a:spcPct val="70000"/>
              </a:spcBef>
            </a:pPr>
            <a:r>
              <a:rPr lang="tr-TR" sz="2000" smtClean="0">
                <a:solidFill>
                  <a:srgbClr val="0000CC"/>
                </a:solidFill>
              </a:rPr>
              <a:t>Standartlarla mevcut durumun karşılaştırılması, varsa sapmaların belirlenmesi ve yorumlanması</a:t>
            </a:r>
          </a:p>
          <a:p>
            <a:pPr lvl="2" eaLnBrk="1" hangingPunct="1">
              <a:lnSpc>
                <a:spcPct val="90000"/>
              </a:lnSpc>
              <a:spcBef>
                <a:spcPct val="70000"/>
              </a:spcBef>
            </a:pPr>
            <a:r>
              <a:rPr lang="tr-TR" sz="2000" smtClean="0">
                <a:solidFill>
                  <a:srgbClr val="0000CC"/>
                </a:solidFill>
              </a:rPr>
              <a:t>Gerekli düzeltmelerin yapılması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D60093"/>
                </a:solidFill>
                <a:latin typeface="Verdana" pitchFamily="34" charset="0"/>
              </a:rPr>
              <a:t>STRATEJİK KONTROL SÜRECİ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11188" y="1773238"/>
            <a:ext cx="2405062" cy="9667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2000" b="1">
              <a:solidFill>
                <a:srgbClr val="FF9900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FF9900"/>
                </a:solidFill>
                <a:latin typeface="Comic Sans MS" pitchFamily="66" charset="0"/>
              </a:rPr>
              <a:t>PLANLAMA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363913" y="1773238"/>
            <a:ext cx="2406650" cy="9667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/>
          <a:lstStyle/>
          <a:p>
            <a:pPr algn="ctr"/>
            <a:endParaRPr lang="tr-TR" sz="2000" b="1">
              <a:solidFill>
                <a:srgbClr val="FF9900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FF9900"/>
                </a:solidFill>
                <a:latin typeface="Comic Sans MS" pitchFamily="66" charset="0"/>
              </a:rPr>
              <a:t>GERÇEKLEŞME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6126163" y="1773238"/>
            <a:ext cx="2406650" cy="9667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/>
          <a:lstStyle/>
          <a:p>
            <a:pPr algn="ctr"/>
            <a:endParaRPr lang="tr-TR" sz="2000" b="1">
              <a:solidFill>
                <a:srgbClr val="FF9900"/>
              </a:solidFill>
              <a:latin typeface="Comic Sans MS" pitchFamily="66" charset="0"/>
            </a:endParaRPr>
          </a:p>
          <a:p>
            <a:pPr algn="ctr"/>
            <a:r>
              <a:rPr lang="tr-TR" sz="2000" b="1">
                <a:solidFill>
                  <a:srgbClr val="FF9900"/>
                </a:solidFill>
                <a:latin typeface="Comic Sans MS" pitchFamily="66" charset="0"/>
              </a:rPr>
              <a:t>KIYASLAMA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2051050" y="2990850"/>
            <a:ext cx="5794375" cy="4381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/>
          <a:lstStyle/>
          <a:p>
            <a:pPr algn="ctr"/>
            <a:r>
              <a:rPr lang="tr-TR" sz="2000" b="1">
                <a:solidFill>
                  <a:srgbClr val="FF9900"/>
                </a:solidFill>
                <a:latin typeface="Comic Sans MS" pitchFamily="66" charset="0"/>
              </a:rPr>
              <a:t>DÜZELTME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3005138" y="2025650"/>
            <a:ext cx="438150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stealth" w="med" len="med"/>
          </a:ln>
          <a:effectLst>
            <a:prstShdw prst="shdw17" dist="17961" dir="2700000">
              <a:srgbClr val="99003D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5721350" y="2025650"/>
            <a:ext cx="434975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stealth" w="med" len="med"/>
          </a:ln>
          <a:effectLst>
            <a:prstShdw prst="shdw17" dist="17961" dir="2700000">
              <a:srgbClr val="99003D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7596188" y="2571750"/>
            <a:ext cx="1587" cy="528638"/>
          </a:xfrm>
          <a:prstGeom prst="line">
            <a:avLst/>
          </a:prstGeom>
          <a:noFill/>
          <a:ln w="127000">
            <a:solidFill>
              <a:srgbClr val="FF0066"/>
            </a:solidFill>
            <a:round/>
            <a:headEnd/>
            <a:tailEnd type="stealth" w="med" len="med"/>
          </a:ln>
          <a:effectLst>
            <a:prstShdw prst="shdw17" dist="17961" dir="2700000">
              <a:srgbClr val="99003D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2338388" y="2573338"/>
            <a:ext cx="1587" cy="528637"/>
          </a:xfrm>
          <a:prstGeom prst="line">
            <a:avLst/>
          </a:prstGeom>
          <a:noFill/>
          <a:ln w="127000">
            <a:solidFill>
              <a:srgbClr val="FF0066"/>
            </a:solidFill>
            <a:round/>
            <a:headEnd type="stealth" w="med" len="med"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88913"/>
            <a:ext cx="7848600" cy="5832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2000" b="1" smtClean="0">
                <a:solidFill>
                  <a:srgbClr val="CC00CC"/>
                </a:solidFill>
              </a:rPr>
              <a:t>	</a:t>
            </a:r>
            <a:r>
              <a:rPr lang="tr-TR" sz="2000" b="1" smtClean="0">
                <a:solidFill>
                  <a:srgbClr val="0000CC"/>
                </a:solidFill>
              </a:rPr>
              <a:t>HAZIRLANACAK STRATEJİK PLAN DOKÜMANININ İÇERİĞİ</a:t>
            </a:r>
            <a:r>
              <a:rPr lang="tr-TR" sz="2000" b="1" smtClean="0">
                <a:solidFill>
                  <a:srgbClr val="CC00CC"/>
                </a:solidFill>
              </a:rPr>
              <a:t>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1.	Önsöz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2.	Yönetici Özeti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3.	Planlama Kurulu ve Ekibi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4.	Kurumun Tarihçesi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5.	Kurumun Organizasyon Şeması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6.	Kurumun Misyonu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7.	Kurumun Vizyonu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8.	Kurumun Temel Değerleri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9.	Kurumun Politikaları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10.Kurumsal Değerlendirme	</a:t>
            </a:r>
          </a:p>
          <a:p>
            <a:pPr lvl="3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008080"/>
                </a:solidFill>
              </a:rPr>
              <a:t>a.	Kurumun Özdeğerlendirme Çalışmaları	</a:t>
            </a:r>
          </a:p>
          <a:p>
            <a:pPr lvl="3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008080"/>
                </a:solidFill>
              </a:rPr>
              <a:t>b.	Kurumun Çevresel Değerlendirmesi	</a:t>
            </a:r>
          </a:p>
          <a:p>
            <a:pPr lvl="3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008080"/>
                </a:solidFill>
              </a:rPr>
              <a:t>c.	SWOT Analizleri Sonuçları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11.Stratejik Değerlendirme	</a:t>
            </a:r>
          </a:p>
          <a:p>
            <a:pPr lvl="3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008080"/>
                </a:solidFill>
              </a:rPr>
              <a:t>a.	Stratejiler ve amaçlar	</a:t>
            </a:r>
          </a:p>
          <a:p>
            <a:pPr lvl="3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008080"/>
                </a:solidFill>
              </a:rPr>
              <a:t>b.	Gösterge ve Hedefler	</a:t>
            </a:r>
          </a:p>
          <a:p>
            <a:pPr lvl="3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008080"/>
                </a:solidFill>
              </a:rPr>
              <a:t>c.	Faaliyet ve projeler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12.Bütçeleme Çalışmaları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13.Planı Uygulama İlkeleri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14.Planın Revizyonu	</a:t>
            </a:r>
          </a:p>
          <a:p>
            <a:pPr lvl="2"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1800" b="1" smtClean="0">
                <a:solidFill>
                  <a:srgbClr val="CC00CC"/>
                </a:solidFill>
              </a:rPr>
              <a:t>15.Sonuç</a:t>
            </a:r>
            <a:r>
              <a:rPr lang="tr-TR" sz="1600" b="1" smtClean="0">
                <a:solidFill>
                  <a:srgbClr val="CC00CC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39"/>
          <p:cNvSpPr>
            <a:spLocks noChangeShapeType="1"/>
          </p:cNvSpPr>
          <p:nvPr/>
        </p:nvSpPr>
        <p:spPr bwMode="auto">
          <a:xfrm>
            <a:off x="3779838" y="981075"/>
            <a:ext cx="0" cy="646113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51" name="Line 35"/>
          <p:cNvSpPr>
            <a:spLocks noChangeShapeType="1"/>
          </p:cNvSpPr>
          <p:nvPr/>
        </p:nvSpPr>
        <p:spPr bwMode="auto">
          <a:xfrm>
            <a:off x="3779838" y="1558925"/>
            <a:ext cx="0" cy="646113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3779838" y="2203450"/>
            <a:ext cx="0" cy="431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476250"/>
            <a:ext cx="8713788" cy="5545138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tr-TR" sz="2000" b="1" smtClean="0">
                <a:solidFill>
                  <a:srgbClr val="CC00CC"/>
                </a:solidFill>
              </a:rPr>
              <a:t>		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276600" y="1339850"/>
            <a:ext cx="1150938" cy="5048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MİSYON</a:t>
            </a:r>
          </a:p>
          <a:p>
            <a:pPr>
              <a:spcBef>
                <a:spcPct val="50000"/>
              </a:spcBef>
              <a:defRPr/>
            </a:pPr>
            <a:endParaRPr lang="tr-TR" sz="6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987675" y="2852738"/>
            <a:ext cx="1439863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STRATEJİK AMAÇ 2</a:t>
            </a:r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>
            <a:off x="2339975" y="2636838"/>
            <a:ext cx="3024188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57" name="Line 11"/>
          <p:cNvSpPr>
            <a:spLocks noChangeShapeType="1"/>
          </p:cNvSpPr>
          <p:nvPr/>
        </p:nvSpPr>
        <p:spPr bwMode="auto">
          <a:xfrm>
            <a:off x="3995738" y="2636838"/>
            <a:ext cx="0" cy="2159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>
            <a:off x="5364163" y="2636838"/>
            <a:ext cx="0" cy="2159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2339975" y="2636838"/>
            <a:ext cx="0" cy="2159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4932363" y="2859088"/>
            <a:ext cx="1439862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STRATEJİK AMAÇ 3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187450" y="2852738"/>
            <a:ext cx="1439863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STRATEJİK AMAÇ 1</a:t>
            </a:r>
          </a:p>
        </p:txBody>
      </p:sp>
      <p:sp>
        <p:nvSpPr>
          <p:cNvPr id="27662" name="Line 16"/>
          <p:cNvSpPr>
            <a:spLocks noChangeShapeType="1"/>
          </p:cNvSpPr>
          <p:nvPr/>
        </p:nvSpPr>
        <p:spPr bwMode="auto">
          <a:xfrm>
            <a:off x="3995738" y="3500438"/>
            <a:ext cx="0" cy="431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203575" y="4149725"/>
            <a:ext cx="1439863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FF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 HEDEF</a:t>
            </a:r>
            <a:r>
              <a:rPr lang="tr-TR"/>
              <a:t> </a:t>
            </a: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7664" name="Line 18"/>
          <p:cNvSpPr>
            <a:spLocks noChangeShapeType="1"/>
          </p:cNvSpPr>
          <p:nvPr/>
        </p:nvSpPr>
        <p:spPr bwMode="auto">
          <a:xfrm>
            <a:off x="3995738" y="4797425"/>
            <a:ext cx="0" cy="646113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65" name="Line 19"/>
          <p:cNvSpPr>
            <a:spLocks noChangeShapeType="1"/>
          </p:cNvSpPr>
          <p:nvPr/>
        </p:nvSpPr>
        <p:spPr bwMode="auto">
          <a:xfrm>
            <a:off x="2555875" y="3933825"/>
            <a:ext cx="3024188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66" name="Line 20"/>
          <p:cNvSpPr>
            <a:spLocks noChangeShapeType="1"/>
          </p:cNvSpPr>
          <p:nvPr/>
        </p:nvSpPr>
        <p:spPr bwMode="auto">
          <a:xfrm>
            <a:off x="4211638" y="3933825"/>
            <a:ext cx="0" cy="2159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67" name="Line 21"/>
          <p:cNvSpPr>
            <a:spLocks noChangeShapeType="1"/>
          </p:cNvSpPr>
          <p:nvPr/>
        </p:nvSpPr>
        <p:spPr bwMode="auto">
          <a:xfrm>
            <a:off x="5580063" y="3933825"/>
            <a:ext cx="0" cy="2159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68" name="Line 22"/>
          <p:cNvSpPr>
            <a:spLocks noChangeShapeType="1"/>
          </p:cNvSpPr>
          <p:nvPr/>
        </p:nvSpPr>
        <p:spPr bwMode="auto">
          <a:xfrm>
            <a:off x="2555875" y="3933825"/>
            <a:ext cx="0" cy="2159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5148263" y="4156075"/>
            <a:ext cx="1439862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FF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 HEDEF</a:t>
            </a:r>
            <a:r>
              <a:rPr lang="tr-TR"/>
              <a:t> </a:t>
            </a: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1403350" y="4149725"/>
            <a:ext cx="1439863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FF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 HEDEF 1</a:t>
            </a:r>
          </a:p>
        </p:txBody>
      </p:sp>
      <p:sp>
        <p:nvSpPr>
          <p:cNvPr id="27671" name="Line 25"/>
          <p:cNvSpPr>
            <a:spLocks noChangeShapeType="1"/>
          </p:cNvSpPr>
          <p:nvPr/>
        </p:nvSpPr>
        <p:spPr bwMode="auto">
          <a:xfrm>
            <a:off x="3997325" y="5227638"/>
            <a:ext cx="503238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stealth" w="med" len="med"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72" name="Line 26"/>
          <p:cNvSpPr>
            <a:spLocks noChangeShapeType="1"/>
          </p:cNvSpPr>
          <p:nvPr/>
        </p:nvSpPr>
        <p:spPr bwMode="auto">
          <a:xfrm>
            <a:off x="3995738" y="5372100"/>
            <a:ext cx="0" cy="431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3203575" y="6015038"/>
            <a:ext cx="1439863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FF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FAALİYET</a:t>
            </a:r>
            <a:r>
              <a:rPr lang="tr-TR"/>
              <a:t> </a:t>
            </a: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7674" name="Line 28"/>
          <p:cNvSpPr>
            <a:spLocks noChangeShapeType="1"/>
          </p:cNvSpPr>
          <p:nvPr/>
        </p:nvSpPr>
        <p:spPr bwMode="auto">
          <a:xfrm>
            <a:off x="2555875" y="5805488"/>
            <a:ext cx="3024188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75" name="Line 29"/>
          <p:cNvSpPr>
            <a:spLocks noChangeShapeType="1"/>
          </p:cNvSpPr>
          <p:nvPr/>
        </p:nvSpPr>
        <p:spPr bwMode="auto">
          <a:xfrm>
            <a:off x="4211638" y="5805488"/>
            <a:ext cx="0" cy="2159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76" name="Line 30"/>
          <p:cNvSpPr>
            <a:spLocks noChangeShapeType="1"/>
          </p:cNvSpPr>
          <p:nvPr/>
        </p:nvSpPr>
        <p:spPr bwMode="auto">
          <a:xfrm>
            <a:off x="5580063" y="5805488"/>
            <a:ext cx="0" cy="2159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27677" name="Line 31"/>
          <p:cNvSpPr>
            <a:spLocks noChangeShapeType="1"/>
          </p:cNvSpPr>
          <p:nvPr/>
        </p:nvSpPr>
        <p:spPr bwMode="auto">
          <a:xfrm>
            <a:off x="2555875" y="5805488"/>
            <a:ext cx="0" cy="2159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5148263" y="6021388"/>
            <a:ext cx="1439862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FF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FAALİYET</a:t>
            </a:r>
            <a:r>
              <a:rPr lang="tr-TR"/>
              <a:t> </a:t>
            </a: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1403350" y="6015038"/>
            <a:ext cx="1439863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FF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FAALİYET 1</a:t>
            </a: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4500563" y="5011738"/>
            <a:ext cx="1800225" cy="5048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99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GÖSTERGE 1</a:t>
            </a:r>
          </a:p>
          <a:p>
            <a:pPr>
              <a:spcBef>
                <a:spcPct val="50000"/>
              </a:spcBef>
              <a:defRPr/>
            </a:pPr>
            <a:endParaRPr lang="tr-TR" sz="6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81" name="Line 36"/>
          <p:cNvSpPr>
            <a:spLocks noChangeShapeType="1"/>
          </p:cNvSpPr>
          <p:nvPr/>
        </p:nvSpPr>
        <p:spPr bwMode="auto">
          <a:xfrm>
            <a:off x="3781425" y="2205038"/>
            <a:ext cx="503238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stealth" w="med" len="med"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74789" name="Text Box 37"/>
          <p:cNvSpPr txBox="1">
            <a:spLocks noChangeArrowheads="1"/>
          </p:cNvSpPr>
          <p:nvPr/>
        </p:nvSpPr>
        <p:spPr bwMode="auto">
          <a:xfrm>
            <a:off x="4284663" y="1987550"/>
            <a:ext cx="2303462" cy="5048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TEMEL DEĞERLER</a:t>
            </a:r>
          </a:p>
          <a:p>
            <a:pPr>
              <a:spcBef>
                <a:spcPct val="50000"/>
              </a:spcBef>
              <a:defRPr/>
            </a:pPr>
            <a:endParaRPr lang="tr-TR" sz="6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3276600" y="620713"/>
            <a:ext cx="1150938" cy="5048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VİZYON</a:t>
            </a:r>
          </a:p>
          <a:p>
            <a:pPr>
              <a:spcBef>
                <a:spcPct val="50000"/>
              </a:spcBef>
              <a:defRPr/>
            </a:pPr>
            <a:endParaRPr lang="tr-TR" sz="60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84" name="Line 40"/>
          <p:cNvSpPr>
            <a:spLocks noChangeShapeType="1"/>
          </p:cNvSpPr>
          <p:nvPr/>
        </p:nvSpPr>
        <p:spPr bwMode="auto">
          <a:xfrm>
            <a:off x="6588125" y="6308725"/>
            <a:ext cx="503238" cy="0"/>
          </a:xfrm>
          <a:prstGeom prst="line">
            <a:avLst/>
          </a:prstGeom>
          <a:noFill/>
          <a:ln w="3175">
            <a:solidFill>
              <a:srgbClr val="008000"/>
            </a:solidFill>
            <a:round/>
            <a:headEnd type="triangle" w="lg" len="lg"/>
            <a:tailEnd/>
          </a:ln>
          <a:effectLst>
            <a:prstShdw prst="shdw17" dist="17961" dir="2700000">
              <a:srgbClr val="004D00"/>
            </a:prstShdw>
          </a:effectLst>
        </p:spPr>
        <p:txBody>
          <a:bodyPr/>
          <a:lstStyle/>
          <a:p>
            <a:endParaRPr lang="tr-TR"/>
          </a:p>
        </p:txBody>
      </p:sp>
      <p:sp>
        <p:nvSpPr>
          <p:cNvPr id="74793" name="Text Box 41"/>
          <p:cNvSpPr txBox="1">
            <a:spLocks noChangeArrowheads="1"/>
          </p:cNvSpPr>
          <p:nvPr/>
        </p:nvSpPr>
        <p:spPr bwMode="auto">
          <a:xfrm>
            <a:off x="7091363" y="6092825"/>
            <a:ext cx="1800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33CC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>
                <a:solidFill>
                  <a:srgbClr val="FF0066"/>
                </a:solidFill>
              </a:rPr>
              <a:t>KAYNAKLAR</a:t>
            </a:r>
          </a:p>
          <a:p>
            <a:pPr>
              <a:spcBef>
                <a:spcPct val="50000"/>
              </a:spcBef>
              <a:defRPr/>
            </a:pPr>
            <a:endParaRPr lang="tr-TR" sz="600">
              <a:solidFill>
                <a:srgbClr val="CCFF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86" name="AutoShape 42"/>
          <p:cNvSpPr>
            <a:spLocks/>
          </p:cNvSpPr>
          <p:nvPr/>
        </p:nvSpPr>
        <p:spPr bwMode="auto">
          <a:xfrm>
            <a:off x="6659563" y="692150"/>
            <a:ext cx="433387" cy="1944688"/>
          </a:xfrm>
          <a:prstGeom prst="rightBrace">
            <a:avLst>
              <a:gd name="adj1" fmla="val 37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Text Box 43"/>
          <p:cNvSpPr txBox="1">
            <a:spLocks noChangeArrowheads="1"/>
          </p:cNvSpPr>
          <p:nvPr/>
        </p:nvSpPr>
        <p:spPr bwMode="auto">
          <a:xfrm>
            <a:off x="7092950" y="1484313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0066"/>
                </a:solidFill>
              </a:rPr>
              <a:t>MOTİVASYON VE YÖN</a:t>
            </a:r>
          </a:p>
        </p:txBody>
      </p:sp>
      <p:sp>
        <p:nvSpPr>
          <p:cNvPr id="27688" name="AutoShape 44"/>
          <p:cNvSpPr>
            <a:spLocks/>
          </p:cNvSpPr>
          <p:nvPr/>
        </p:nvSpPr>
        <p:spPr bwMode="auto">
          <a:xfrm>
            <a:off x="6659563" y="2781300"/>
            <a:ext cx="433387" cy="2952750"/>
          </a:xfrm>
          <a:prstGeom prst="rightBrace">
            <a:avLst>
              <a:gd name="adj1" fmla="val 567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Text Box 45"/>
          <p:cNvSpPr txBox="1">
            <a:spLocks noChangeArrowheads="1"/>
          </p:cNvSpPr>
          <p:nvPr/>
        </p:nvSpPr>
        <p:spPr bwMode="auto">
          <a:xfrm>
            <a:off x="7092950" y="4070350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0066"/>
                </a:solidFill>
              </a:rPr>
              <a:t>MEŞRUİYET VE REHBER</a:t>
            </a:r>
          </a:p>
        </p:txBody>
      </p:sp>
      <p:sp>
        <p:nvSpPr>
          <p:cNvPr id="27690" name="Text Box 46"/>
          <p:cNvSpPr txBox="1">
            <a:spLocks noChangeArrowheads="1"/>
          </p:cNvSpPr>
          <p:nvPr/>
        </p:nvSpPr>
        <p:spPr bwMode="auto">
          <a:xfrm>
            <a:off x="0" y="38100"/>
            <a:ext cx="8893175" cy="3667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CC"/>
                </a:solidFill>
                <a:latin typeface="Tahoma" pitchFamily="34" charset="0"/>
              </a:rPr>
              <a:t>STRATEJİK AMAÇLAR HİYERARŞİSİ</a:t>
            </a:r>
          </a:p>
        </p:txBody>
      </p:sp>
      <p:sp>
        <p:nvSpPr>
          <p:cNvPr id="27691" name="Text Box 47"/>
          <p:cNvSpPr txBox="1">
            <a:spLocks noChangeArrowheads="1"/>
          </p:cNvSpPr>
          <p:nvPr/>
        </p:nvSpPr>
        <p:spPr bwMode="auto">
          <a:xfrm>
            <a:off x="34925" y="404813"/>
            <a:ext cx="431800" cy="61452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14363" y="1589088"/>
            <a:ext cx="78454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AU" sz="2800" b="1">
                <a:latin typeface="Times New Roman Tur" pitchFamily="18" charset="0"/>
                <a:cs typeface="Times New Roman Tur" pitchFamily="18" charset="0"/>
              </a:rPr>
              <a:t>Organizasyonlar geleceğe hazırlıksız </a:t>
            </a:r>
          </a:p>
          <a:p>
            <a:pPr algn="ctr">
              <a:lnSpc>
                <a:spcPct val="125000"/>
              </a:lnSpc>
            </a:pPr>
            <a:r>
              <a:rPr lang="tr-TR" sz="2800" b="1">
                <a:latin typeface="Times New Roman Tur" pitchFamily="18" charset="0"/>
                <a:cs typeface="Times New Roman Tur" pitchFamily="18" charset="0"/>
              </a:rPr>
              <a:t>y</a:t>
            </a:r>
            <a:r>
              <a:rPr lang="en-AU" sz="2800" b="1">
                <a:latin typeface="Times New Roman Tur" pitchFamily="18" charset="0"/>
                <a:cs typeface="Times New Roman Tur" pitchFamily="18" charset="0"/>
              </a:rPr>
              <a:t>akalanma tehlikesiyle karşı karşıyadır.</a:t>
            </a:r>
          </a:p>
          <a:p>
            <a:pPr algn="ctr">
              <a:lnSpc>
                <a:spcPct val="125000"/>
              </a:lnSpc>
            </a:pPr>
            <a:r>
              <a:rPr lang="tr-TR" sz="2800" b="1">
                <a:latin typeface="Times New Roman Tur" pitchFamily="18" charset="0"/>
                <a:cs typeface="Times New Roman Tur" pitchFamily="18" charset="0"/>
              </a:rPr>
              <a:t>u</a:t>
            </a:r>
            <a:r>
              <a:rPr lang="en-AU" sz="2800" b="1">
                <a:latin typeface="Times New Roman Tur" pitchFamily="18" charset="0"/>
                <a:cs typeface="Times New Roman Tur" pitchFamily="18" charset="0"/>
              </a:rPr>
              <a:t>zun dönemli planlama başarıyı </a:t>
            </a:r>
          </a:p>
          <a:p>
            <a:pPr algn="ctr">
              <a:lnSpc>
                <a:spcPct val="125000"/>
              </a:lnSpc>
            </a:pPr>
            <a:r>
              <a:rPr lang="tr-TR" sz="2800" b="1">
                <a:latin typeface="Times New Roman Tur" pitchFamily="18" charset="0"/>
                <a:cs typeface="Times New Roman Tur" pitchFamily="18" charset="0"/>
              </a:rPr>
              <a:t>g</a:t>
            </a:r>
            <a:r>
              <a:rPr lang="en-AU" sz="2800" b="1">
                <a:latin typeface="Times New Roman Tur" pitchFamily="18" charset="0"/>
                <a:cs typeface="Times New Roman Tur" pitchFamily="18" charset="0"/>
              </a:rPr>
              <a:t>arantilemez.</a:t>
            </a:r>
          </a:p>
          <a:p>
            <a:pPr algn="ctr">
              <a:lnSpc>
                <a:spcPct val="125000"/>
              </a:lnSpc>
            </a:pPr>
            <a:r>
              <a:rPr lang="en-AU" sz="2800" b="1">
                <a:latin typeface="Times New Roman Tur" pitchFamily="18" charset="0"/>
                <a:cs typeface="Times New Roman Tur" pitchFamily="18" charset="0"/>
              </a:rPr>
              <a:t>Her olgunun değiştiği dinamik ortamda</a:t>
            </a:r>
          </a:p>
          <a:p>
            <a:pPr algn="ctr">
              <a:lnSpc>
                <a:spcPct val="125000"/>
              </a:lnSpc>
            </a:pPr>
            <a:r>
              <a:rPr lang="en-AU" sz="2800" b="1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800" b="1">
                <a:latin typeface="Times New Roman Tur" pitchFamily="18" charset="0"/>
                <a:cs typeface="Times New Roman Tur" pitchFamily="18" charset="0"/>
              </a:rPr>
              <a:t>o</a:t>
            </a:r>
            <a:r>
              <a:rPr lang="en-AU" sz="2800" b="1">
                <a:latin typeface="Times New Roman Tur" pitchFamily="18" charset="0"/>
                <a:cs typeface="Times New Roman Tur" pitchFamily="18" charset="0"/>
              </a:rPr>
              <a:t>rganizasyonlar stratejik düşünmek </a:t>
            </a:r>
          </a:p>
          <a:p>
            <a:pPr algn="ctr">
              <a:lnSpc>
                <a:spcPct val="125000"/>
              </a:lnSpc>
            </a:pPr>
            <a:r>
              <a:rPr lang="tr-TR" sz="2800" b="1">
                <a:latin typeface="Times New Roman Tur" pitchFamily="18" charset="0"/>
                <a:cs typeface="Times New Roman Tur" pitchFamily="18" charset="0"/>
              </a:rPr>
              <a:t>z</a:t>
            </a:r>
            <a:r>
              <a:rPr lang="en-AU" sz="2800" b="1">
                <a:latin typeface="Times New Roman Tur" pitchFamily="18" charset="0"/>
                <a:cs typeface="Times New Roman Tur" pitchFamily="18" charset="0"/>
              </a:rPr>
              <a:t>orundadırlar.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 smtClean="0"/>
              <a:t>SWOT ANALİZİ</a:t>
            </a:r>
          </a:p>
          <a:p>
            <a:pPr lvl="1" eaLnBrk="1" hangingPunct="1"/>
            <a:r>
              <a:rPr lang="tr-TR" altLang="tr-TR" sz="2800" dirty="0" smtClean="0"/>
              <a:t>GÜÇLÜ YÖNLER</a:t>
            </a:r>
          </a:p>
          <a:p>
            <a:pPr lvl="1" eaLnBrk="1" hangingPunct="1"/>
            <a:r>
              <a:rPr lang="tr-TR" altLang="tr-TR" sz="2800" dirty="0" smtClean="0"/>
              <a:t>ZAYIFLIKLAR</a:t>
            </a:r>
          </a:p>
          <a:p>
            <a:pPr lvl="1" eaLnBrk="1" hangingPunct="1"/>
            <a:r>
              <a:rPr lang="tr-TR" altLang="tr-TR" sz="2800" dirty="0" smtClean="0"/>
              <a:t>FIRSATLAR</a:t>
            </a:r>
          </a:p>
          <a:p>
            <a:pPr lvl="1" eaLnBrk="1" hangingPunct="1"/>
            <a:r>
              <a:rPr lang="tr-TR" altLang="tr-TR" sz="2800" dirty="0" smtClean="0"/>
              <a:t>TEHDİTLER</a:t>
            </a:r>
          </a:p>
        </p:txBody>
      </p:sp>
      <p:sp>
        <p:nvSpPr>
          <p:cNvPr id="501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z="2800" b="1" dirty="0" smtClean="0">
                <a:latin typeface="Times New Roman Tur" pitchFamily="18" charset="0"/>
                <a:cs typeface="Times New Roman Tur" pitchFamily="18" charset="0"/>
              </a:rPr>
              <a:t>ÜNİVERSİTENİN  STRATEJİK KONUMU FIRSATLAR VE TEHDİTLER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39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800080"/>
                </a:solidFill>
                <a:cs typeface="Times New Roman" pitchFamily="18" charset="0"/>
              </a:rPr>
              <a:t>SWOT FORMATI</a:t>
            </a:r>
            <a:r>
              <a:rPr lang="tr-TR" sz="4000" b="1" smtClean="0">
                <a:solidFill>
                  <a:srgbClr val="FF00FF"/>
                </a:solidFill>
                <a:cs typeface="Times New Roman" pitchFamily="18" charset="0"/>
              </a:rPr>
              <a:t/>
            </a:r>
            <a:br>
              <a:rPr lang="tr-TR" sz="4000" b="1" smtClean="0">
                <a:solidFill>
                  <a:srgbClr val="FF00FF"/>
                </a:solidFill>
                <a:cs typeface="Times New Roman" pitchFamily="18" charset="0"/>
              </a:rPr>
            </a:br>
            <a:r>
              <a:rPr lang="tr-TR" sz="2800" b="1" smtClean="0">
                <a:solidFill>
                  <a:srgbClr val="009999"/>
                </a:solidFill>
                <a:cs typeface="Times New Roman" pitchFamily="18" charset="0"/>
              </a:rPr>
              <a:t>TABLO 1. GÜÇLÜ VE ZAYIF YANLAR MATRİSİ</a:t>
            </a:r>
          </a:p>
        </p:txBody>
      </p:sp>
      <p:graphicFrame>
        <p:nvGraphicFramePr>
          <p:cNvPr id="95942" name="Group 71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/>
              <a:tblGrid>
                <a:gridCol w="3325813"/>
                <a:gridCol w="2181225"/>
                <a:gridCol w="1416050"/>
                <a:gridCol w="1306512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TEMEL GÖREVLERİN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DEĞERLENDİRİLMESİ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 UNSURLARIN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DEĞERLENDİRİLMESİ*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İÇ BÜN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YEDEKİ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GÜÇLÜ YANLAR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ZAYIF YANLAR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EĞİTİM-ÖĞRETİM FAALİYETLERİ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ÖĞRENCİ KALİTESİ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EĞİTİM PROGRAMLARI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BİLİMSEL ARAŞTIRMA FAALİYETLERİ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MEKÂN, ZAMAN, PARA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YAYIN, ATIF, PATENT, ÖDÜL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KAMU YARARINA YÖNELİK FAALİYETLER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SANAYİ İLE İLİŞKİLER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DEVLETLE İLİŞKİLER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TANITIM FAALİYETLERİ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HALKLA İLİŞKİLER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MEZUNLARLA İLİŞKİLER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39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352928" cy="11430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YTÜ 2015 – 2020  DÖNEMİ STRATEJİK PLANLAMA TAKVİMİ AŞAMALAR </a:t>
            </a:r>
            <a:r>
              <a:rPr lang="tr-TR" sz="2400" dirty="0" smtClean="0"/>
              <a:t>I</a:t>
            </a:r>
            <a:endParaRPr lang="tr-TR" sz="2400" b="1" dirty="0" smtClean="0">
              <a:solidFill>
                <a:srgbClr val="009999"/>
              </a:solidFill>
              <a:cs typeface="Times New Roman" pitchFamily="18" charset="0"/>
            </a:endParaRPr>
          </a:p>
        </p:txBody>
      </p:sp>
      <p:graphicFrame>
        <p:nvGraphicFramePr>
          <p:cNvPr id="95942" name="Group 710"/>
          <p:cNvGraphicFramePr>
            <a:graphicFrameLocks noGrp="1"/>
          </p:cNvGraphicFramePr>
          <p:nvPr>
            <p:ph type="tbl" idx="1"/>
          </p:nvPr>
        </p:nvGraphicFramePr>
        <p:xfrm>
          <a:off x="539552" y="1844824"/>
          <a:ext cx="8208912" cy="3576816"/>
        </p:xfrm>
        <a:graphic>
          <a:graphicData uri="http://schemas.openxmlformats.org/drawingml/2006/table">
            <a:tbl>
              <a:tblPr/>
              <a:tblGrid>
                <a:gridCol w="3528392"/>
                <a:gridCol w="1440160"/>
                <a:gridCol w="2006411"/>
                <a:gridCol w="1233949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dirty="0" smtClean="0"/>
                        <a:t>AŞAMALAR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FALİYETLER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TAMAMLANACAĞI TARİH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SORUMLU BİRİMLER/ KİŞİLER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HAZIRLIK VE KURUMSAL TEMELLERİN OLUŞTURULMASI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tr-TR" sz="1800" b="1" dirty="0" smtClean="0"/>
                        <a:t>KURUMSAL ANALİZ AŞAMASI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KURUMSAL PLAN AŞAMASI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tr-TR" sz="1800" b="1" dirty="0" smtClean="0"/>
                        <a:t>ÜNİVERSİTE STRATEJİK  PLANININ İLGİLİ KURUMLARA SUNULMASI VE KAMUOYUNA  DUYURULMASI</a:t>
                      </a:r>
                      <a:endParaRPr lang="tr-TR" sz="1800" dirty="0" smtClean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/>
              <a:t>STRATEJİK AMAÇ VE HEDEFLER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11560" y="148478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YTÜ 2011 - 2015 Dönemi Stratejik Planında, üniversitemizin Stratejik Amaçları; 4 ana</a:t>
            </a:r>
          </a:p>
          <a:p>
            <a:r>
              <a:rPr lang="tr-TR" sz="2400" dirty="0" smtClean="0"/>
              <a:t>başlık halinde toplanmıştır.</a:t>
            </a:r>
          </a:p>
          <a:p>
            <a:r>
              <a:rPr lang="tr-TR" sz="2400" dirty="0" smtClean="0"/>
              <a:t> </a:t>
            </a:r>
            <a:r>
              <a:rPr lang="tr-TR" sz="2400" b="1" i="1" dirty="0" smtClean="0"/>
              <a:t>Amaç 1: Araştırma ve Geliştirme Süreçlerinin İyileştirilmesi,</a:t>
            </a:r>
          </a:p>
          <a:p>
            <a:r>
              <a:rPr lang="tr-TR" sz="2400" dirty="0" smtClean="0"/>
              <a:t> </a:t>
            </a:r>
            <a:r>
              <a:rPr lang="tr-TR" sz="2400" b="1" i="1" dirty="0" smtClean="0"/>
              <a:t>Amaç 2: Eğitim – Öğretim Süreçlerinin İyileştirilmesi,</a:t>
            </a:r>
          </a:p>
          <a:p>
            <a:r>
              <a:rPr lang="tr-TR" sz="2400" dirty="0" smtClean="0"/>
              <a:t> </a:t>
            </a:r>
            <a:r>
              <a:rPr lang="tr-TR" sz="2400" b="1" i="1" dirty="0" smtClean="0"/>
              <a:t>Amaç 3: İdari ve Destek Süreçlerinin İyileştirilmesi,</a:t>
            </a:r>
          </a:p>
          <a:p>
            <a:r>
              <a:rPr lang="tr-TR" sz="2400" dirty="0" smtClean="0"/>
              <a:t> </a:t>
            </a:r>
            <a:r>
              <a:rPr lang="tr-TR" sz="2400" b="1" i="1" dirty="0" smtClean="0"/>
              <a:t>Amaç 4: Uygulama ve Hizmet Süreçlerinin İyileştirilmesi </a:t>
            </a:r>
          </a:p>
          <a:p>
            <a:r>
              <a:rPr lang="tr-TR" sz="1600" dirty="0" smtClean="0"/>
              <a:t>Belirlenen amaçlar altında; Araştırma Geliştirme Süreçlerinin İyileştirilmesinin 2,</a:t>
            </a:r>
          </a:p>
          <a:p>
            <a:r>
              <a:rPr lang="tr-TR" sz="1600" dirty="0" smtClean="0"/>
              <a:t>Eğitim-Öğretim Süreçlerinin İyileştirilmesinin 2, İdari ve Destek Süreçlerinin İyileştirilmesinin 2 ve Uygulama ve Hizmet Süreçlerinin İyileştirilmesinin 1 olmak üzere toplam 7 adet Stratejik Hedef bulunmaktadır. (Sonra sayfa 59 bakınız.)</a:t>
            </a:r>
            <a:endParaRPr lang="tr-TR" sz="16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STRATEJİK AMAÇ VE HEDEFLER</a:t>
            </a:r>
            <a:endParaRPr lang="tr-TR" sz="2800" dirty="0"/>
          </a:p>
        </p:txBody>
      </p:sp>
      <p:sp>
        <p:nvSpPr>
          <p:cNvPr id="4" name="3 Dikdörtgen"/>
          <p:cNvSpPr/>
          <p:nvPr/>
        </p:nvSpPr>
        <p:spPr>
          <a:xfrm>
            <a:off x="539552" y="141277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STRATEJİK AMAÇ 1: ARAŞTIRMA-GELİŞTİRME SÜREÇLERİNİN İYİLEŞTİRİLMESİ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Stratejik Hedef 1: </a:t>
            </a:r>
            <a:r>
              <a:rPr lang="tr-TR" b="1" dirty="0" smtClean="0"/>
              <a:t>Uluslararası düzeyde araştırma ve geliştirme faaliyetlerini artırmak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Performans Hedefi 1.1: </a:t>
            </a:r>
            <a:r>
              <a:rPr lang="tr-TR" b="1" dirty="0" smtClean="0"/>
              <a:t>Araştırma önceliklerini belirlemek ve öğretim elemanlarının ülkenin ve</a:t>
            </a:r>
          </a:p>
          <a:p>
            <a:r>
              <a:rPr lang="tr-TR" b="1" dirty="0" smtClean="0"/>
              <a:t>bölgenin ihtiyaçları doğrultusunda uluslararası düzeyde araştırma yapmalarını teşvik etmek.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Faaliyet: 1.1.1. </a:t>
            </a:r>
            <a:r>
              <a:rPr lang="tr-TR" b="1" dirty="0" smtClean="0"/>
              <a:t>Öğretim elemanlarımızın yurtdışında yüksek lisans veya doktora yapmalarını</a:t>
            </a:r>
          </a:p>
          <a:p>
            <a:r>
              <a:rPr lang="tr-TR" dirty="0" smtClean="0"/>
              <a:t>teşvik etmek.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Süre: </a:t>
            </a:r>
            <a:r>
              <a:rPr lang="tr-TR" b="1" dirty="0" smtClean="0"/>
              <a:t>2011-2015</a:t>
            </a:r>
          </a:p>
          <a:p>
            <a:r>
              <a:rPr lang="tr-TR" b="1" dirty="0" smtClean="0"/>
              <a:t>Gösterge, ölçü birimi: Yüksek lisans ve doktora için yurtdışına gönderilen öğretim elemanı sayısı.</a:t>
            </a:r>
            <a:endParaRPr lang="tr-T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95536" y="119675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STRATEJİK AMAÇ</a:t>
            </a:r>
          </a:p>
          <a:p>
            <a:r>
              <a:rPr lang="tr-TR" b="1" dirty="0" smtClean="0"/>
              <a:t>STRATEJİK AMAÇ HEDEF SORUMLU BİRİMLER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HEDEF</a:t>
            </a:r>
          </a:p>
          <a:p>
            <a:r>
              <a:rPr lang="tr-TR" b="1" dirty="0" smtClean="0"/>
              <a:t>1. Ulusal ve uluslararası alanda eğitim lideri olmak</a:t>
            </a:r>
          </a:p>
          <a:p>
            <a:r>
              <a:rPr lang="tr-TR" b="1" dirty="0" smtClean="0"/>
              <a:t>1.1. </a:t>
            </a:r>
            <a:r>
              <a:rPr lang="tr-TR" dirty="0" smtClean="0"/>
              <a:t>Yürütülmekte olan eğitim programlarının ulusal ve uluslararası normlar ve beklentiler çerçevesinde güncellenerek niteliğinin</a:t>
            </a:r>
          </a:p>
          <a:p>
            <a:r>
              <a:rPr lang="tr-TR" dirty="0" smtClean="0"/>
              <a:t>geliştirilmesi ve sürdürülmesi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SORUMLU BİRİMLER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-Fakülteler,</a:t>
            </a:r>
          </a:p>
          <a:p>
            <a:r>
              <a:rPr lang="tr-TR" dirty="0" smtClean="0"/>
              <a:t>-Enstitüler,</a:t>
            </a:r>
          </a:p>
          <a:p>
            <a:r>
              <a:rPr lang="tr-TR" dirty="0" smtClean="0"/>
              <a:t>-Yüksekokullar,</a:t>
            </a:r>
          </a:p>
          <a:p>
            <a:r>
              <a:rPr lang="tr-TR" dirty="0" smtClean="0"/>
              <a:t>-Meslek Yüksekokulları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YTÜ HEDEFLERİ VE TEMEL STRATEJİLERİ</a:t>
            </a:r>
            <a:br>
              <a:rPr lang="tr-TR" sz="2800" dirty="0" smtClean="0"/>
            </a:br>
            <a:r>
              <a:rPr lang="tr-TR" sz="2800" dirty="0" smtClean="0"/>
              <a:t>TEMA 1. EĞİTİM</a:t>
            </a:r>
            <a:endParaRPr lang="tr-TR" sz="2800" dirty="0"/>
          </a:p>
        </p:txBody>
      </p:sp>
      <p:sp>
        <p:nvSpPr>
          <p:cNvPr id="4" name="3 Dikdörtgen"/>
          <p:cNvSpPr/>
          <p:nvPr/>
        </p:nvSpPr>
        <p:spPr>
          <a:xfrm>
            <a:off x="683568" y="1916832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sz="2400" dirty="0" smtClean="0"/>
              <a:t>Ulusal ve uluslararası alanda eğitim lideri olmak</a:t>
            </a:r>
          </a:p>
          <a:p>
            <a:pPr marL="342900" indent="-342900">
              <a:buAutoNum type="arabicPeriod"/>
            </a:pPr>
            <a:endParaRPr lang="tr-TR" sz="2400" dirty="0" smtClean="0"/>
          </a:p>
          <a:p>
            <a:r>
              <a:rPr lang="tr-TR" sz="2400" b="1" dirty="0" smtClean="0"/>
              <a:t>1.1. Yürütülmekte olan eğitim programlarının ulusal ve uluslararası normlar ve beklentiler çerçevesinde güncellenerek niteliğinin geliştirilmesi ve sürdürülmesi</a:t>
            </a:r>
          </a:p>
          <a:p>
            <a:endParaRPr lang="tr-TR" sz="2400" b="1" dirty="0" smtClean="0"/>
          </a:p>
          <a:p>
            <a:r>
              <a:rPr lang="tr-TR" sz="2400" i="1" dirty="0" smtClean="0"/>
              <a:t>Strateji 1: Eğitim programlarını ulusal ve uluslararası normlara uygun şekilde yürütmek</a:t>
            </a:r>
            <a:endParaRPr lang="tr-TR" sz="24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YTÜ HEDEFLERİ VE TEMEL STRATEJİLERİ</a:t>
            </a:r>
            <a:br>
              <a:rPr lang="tr-TR" sz="2400" dirty="0" smtClean="0"/>
            </a:br>
            <a:r>
              <a:rPr lang="tr-TR" sz="2400" dirty="0" smtClean="0"/>
              <a:t>TEMA 1. EĞİTİM</a:t>
            </a:r>
            <a:endParaRPr lang="tr-TR" sz="2400" dirty="0"/>
          </a:p>
        </p:txBody>
      </p:sp>
      <p:sp>
        <p:nvSpPr>
          <p:cNvPr id="4" name="3 Dikdörtgen"/>
          <p:cNvSpPr/>
          <p:nvPr/>
        </p:nvSpPr>
        <p:spPr>
          <a:xfrm>
            <a:off x="467544" y="1997839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sz="2400" dirty="0" smtClean="0"/>
              <a:t>Ulusal ve uluslararası alanda eğitim lideri olmak</a:t>
            </a:r>
          </a:p>
          <a:p>
            <a:pPr marL="342900" indent="-342900">
              <a:buAutoNum type="arabicPeriod"/>
            </a:pPr>
            <a:endParaRPr lang="tr-TR" sz="2400" dirty="0" smtClean="0"/>
          </a:p>
          <a:p>
            <a:r>
              <a:rPr lang="tr-TR" sz="2400" b="1" dirty="0" smtClean="0"/>
              <a:t>1.1. Yürütülmekte olan eğitim programlarının ulusal ve uluslararası normlar ve beklentiler çerçevesinde güncellenerek niteliğinin geliştirilmesi ve sürdürülmesi</a:t>
            </a:r>
          </a:p>
          <a:p>
            <a:endParaRPr lang="tr-TR" sz="2400" b="1" dirty="0" smtClean="0"/>
          </a:p>
          <a:p>
            <a:r>
              <a:rPr lang="tr-TR" sz="2400" i="1" dirty="0" smtClean="0"/>
              <a:t>Strateji 1: Eğitim programlarını ulusal ve uluslararası normlara uygun şekilde yürütmek</a:t>
            </a:r>
            <a:endParaRPr lang="tr-TR" sz="2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/>
              <a:t>TEMA 2. ARAŞTIRMA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755576" y="1720840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2. Ulusal ve uluslararası araştırma olanaklarını arttırmak ve ar-</a:t>
            </a:r>
            <a:r>
              <a:rPr lang="tr-TR" dirty="0" err="1" smtClean="0"/>
              <a:t>ge</a:t>
            </a:r>
            <a:r>
              <a:rPr lang="tr-TR" dirty="0" smtClean="0"/>
              <a:t> çalışmalarını teşvik etmek</a:t>
            </a:r>
          </a:p>
          <a:p>
            <a:r>
              <a:rPr lang="tr-TR" b="1" dirty="0" smtClean="0"/>
              <a:t>2.1. Araştırma olanaklarını arttırmak için insan kaynağının geliştirilmesi</a:t>
            </a:r>
          </a:p>
          <a:p>
            <a:r>
              <a:rPr lang="tr-TR" i="1" dirty="0" smtClean="0"/>
              <a:t>Strateji 1: Araştırmacıların uluslararası değişim programlarından yararlanmalarını sağlamak</a:t>
            </a:r>
          </a:p>
          <a:p>
            <a:r>
              <a:rPr lang="tr-TR" i="1" dirty="0" smtClean="0"/>
              <a:t>Strateji 2: ÖYP destekli araştırmacılar yetiştirmek</a:t>
            </a:r>
          </a:p>
          <a:p>
            <a:r>
              <a:rPr lang="tr-TR" i="1" dirty="0" smtClean="0"/>
              <a:t>Strateji 3: YÖK bursları ile desteklenen akademik personel sayısını arttırmak</a:t>
            </a:r>
            <a:endParaRPr lang="tr-TR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TEMA 3. KURUMSAL YAPI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83568" y="1305342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3. Kurumsal yapının sürdürülebilirliğini ve gelişimini sağlamak</a:t>
            </a:r>
          </a:p>
          <a:p>
            <a:r>
              <a:rPr lang="tr-TR" sz="2000" b="1" dirty="0" smtClean="0"/>
              <a:t>3.1. Ulusal ve uluslararası iletişim ve işbirliği ağlarının arttırılması</a:t>
            </a:r>
          </a:p>
          <a:p>
            <a:r>
              <a:rPr lang="tr-TR" sz="2000" i="1" dirty="0" smtClean="0"/>
              <a:t>Strateji 1: Uluslararası iletişim ve işbirliği ağlarını geliştirmek ve ilişkileri yürütmek</a:t>
            </a:r>
          </a:p>
          <a:p>
            <a:r>
              <a:rPr lang="tr-TR" sz="2000" i="1" dirty="0" smtClean="0"/>
              <a:t>Strateji 2: Uluslararası işbirliklerinin oluşturulması için kullanılan Uluslararası Tanıtım Ortaklıkları </a:t>
            </a:r>
            <a:r>
              <a:rPr lang="tr-TR" sz="2000" dirty="0" smtClean="0"/>
              <a:t>faaliyetlerini sürdürmek</a:t>
            </a:r>
          </a:p>
          <a:p>
            <a:r>
              <a:rPr lang="tr-TR" sz="2000" i="1" dirty="0" smtClean="0"/>
              <a:t>Strateji 3: Ulusal ve uluslararası araştırma platformu oluşturmak ve geliştirmek</a:t>
            </a:r>
            <a:endParaRPr lang="tr-T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323850" y="1196975"/>
            <a:ext cx="74590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800" b="1" dirty="0" err="1" smtClean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Strateji</a:t>
            </a:r>
            <a:r>
              <a:rPr lang="tr-TR" sz="2800" b="1" dirty="0" smtClean="0">
                <a:solidFill>
                  <a:schemeClr val="tx2"/>
                </a:solidFill>
                <a:latin typeface="Times New Roman Tur" pitchFamily="18" charset="0"/>
                <a:cs typeface="Times New Roman Tur" pitchFamily="18" charset="0"/>
              </a:rPr>
              <a:t>;</a:t>
            </a:r>
            <a:endParaRPr lang="tr-TR" sz="2800" b="1" dirty="0">
              <a:latin typeface="Times New Roman Tur" pitchFamily="18" charset="0"/>
              <a:cs typeface="Times New Roman Tur" pitchFamily="18" charset="0"/>
            </a:endParaRPr>
          </a:p>
          <a:p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Zamana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,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koşullara,İmkanlara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göre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değişmekte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,</a:t>
            </a:r>
            <a:endParaRPr lang="tr-TR" sz="2800" b="1" dirty="0">
              <a:latin typeface="Times New Roman Tur" pitchFamily="18" charset="0"/>
              <a:cs typeface="Times New Roman Tur" pitchFamily="18" charset="0"/>
            </a:endParaRPr>
          </a:p>
          <a:p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kendini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tr-TR" sz="2800" b="1" dirty="0">
                <a:latin typeface="Times New Roman Tur" pitchFamily="18" charset="0"/>
                <a:cs typeface="Times New Roman Tur" pitchFamily="18" charset="0"/>
              </a:rPr>
              <a:t>y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eniden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 </a:t>
            </a:r>
            <a:r>
              <a:rPr lang="en-AU" sz="2800" b="1" dirty="0" err="1">
                <a:latin typeface="Times New Roman Tur" pitchFamily="18" charset="0"/>
                <a:cs typeface="Times New Roman Tur" pitchFamily="18" charset="0"/>
              </a:rPr>
              <a:t>yaratmaktadır</a:t>
            </a:r>
            <a:r>
              <a:rPr lang="en-AU" sz="2800" b="1" dirty="0">
                <a:latin typeface="Times New Roman Tur" pitchFamily="18" charset="0"/>
                <a:cs typeface="Times New Roman Tur" pitchFamily="18" charset="0"/>
              </a:rPr>
              <a:t>.</a:t>
            </a:r>
          </a:p>
        </p:txBody>
      </p:sp>
      <p:pic>
        <p:nvPicPr>
          <p:cNvPr id="31747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1646238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1748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1646238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TEMA 4. PAYDAŞLARLA İLİŞKİLER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11560" y="162880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4. Paydaşlarla etkileşim kalitesini arttırmak</a:t>
            </a:r>
          </a:p>
          <a:p>
            <a:r>
              <a:rPr lang="tr-TR" b="1" dirty="0" smtClean="0"/>
              <a:t>4.1. Toplumun yaşam kalitesinin arttırılması için sürdürülebilir kalkınma, sağlık, eğitim ve sosyal sorumluluk</a:t>
            </a:r>
          </a:p>
          <a:p>
            <a:r>
              <a:rPr lang="tr-TR" b="1" dirty="0" smtClean="0"/>
              <a:t>alanlarında çalışmaların arttırılması</a:t>
            </a:r>
          </a:p>
          <a:p>
            <a:r>
              <a:rPr lang="tr-TR" i="1" dirty="0" smtClean="0"/>
              <a:t>Strateji 1: İnternet, radyo ve TV aracılığıyla halka yönelik programlar yapmak</a:t>
            </a:r>
          </a:p>
          <a:p>
            <a:r>
              <a:rPr lang="tr-TR" dirty="0" smtClean="0"/>
              <a:t>düzenlemek, çalışmalarda yer almak</a:t>
            </a:r>
          </a:p>
          <a:p>
            <a:r>
              <a:rPr lang="tr-TR" i="1" dirty="0" smtClean="0"/>
              <a:t>Strateji 2: Koruyucu sağlık hizmetleri alanında topluma yönelik sosyal </a:t>
            </a:r>
            <a:r>
              <a:rPr lang="tr-TR" i="1" dirty="0" err="1" smtClean="0"/>
              <a:t>so</a:t>
            </a:r>
            <a:r>
              <a:rPr lang="tr-TR" i="1" dirty="0" smtClean="0"/>
              <a:t>:</a:t>
            </a:r>
            <a:r>
              <a:rPr lang="tr-TR" i="1" dirty="0" err="1" smtClean="0"/>
              <a:t>rumluluk</a:t>
            </a:r>
            <a:r>
              <a:rPr lang="tr-TR" i="1" dirty="0" smtClean="0"/>
              <a:t> projeleri gerçekleştirmek</a:t>
            </a:r>
          </a:p>
          <a:p>
            <a:r>
              <a:rPr lang="tr-TR" i="1" dirty="0" smtClean="0"/>
              <a:t>Strateji 3 Akademik birimlerin uzmanlık alanları doğrultusunda, toplumsal yaşam kalitesinin arttırılmasına yönelik</a:t>
            </a:r>
          </a:p>
          <a:p>
            <a:r>
              <a:rPr lang="tr-TR" dirty="0" smtClean="0"/>
              <a:t>bilgilendirme toplantıları düzenlemek</a:t>
            </a:r>
          </a:p>
          <a:p>
            <a:r>
              <a:rPr lang="tr-TR" i="1" dirty="0" smtClean="0"/>
              <a:t>Strateji 4: Sosyal sorumluluk projeleri yürüten öğrencilerin faaliyetlerini desteklemek</a:t>
            </a:r>
          </a:p>
          <a:p>
            <a:r>
              <a:rPr lang="tr-TR" i="1" dirty="0" smtClean="0"/>
              <a:t>Strateji 5: Sivil toplum kuruluşları ile işbirliklerini arttırmak</a:t>
            </a:r>
            <a:endParaRPr lang="tr-TR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39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352928" cy="1143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Stratejik Plan İçin Yıllara Göre Kaynak İhtiyacı Tablosu </a:t>
            </a:r>
            <a:endParaRPr lang="tr-TR" sz="2400" b="1" dirty="0" smtClean="0">
              <a:solidFill>
                <a:srgbClr val="009999"/>
              </a:solidFill>
              <a:cs typeface="Times New Roman" pitchFamily="18" charset="0"/>
            </a:endParaRPr>
          </a:p>
        </p:txBody>
      </p:sp>
      <p:graphicFrame>
        <p:nvGraphicFramePr>
          <p:cNvPr id="95942" name="Group 710"/>
          <p:cNvGraphicFramePr>
            <a:graphicFrameLocks noGrp="1"/>
          </p:cNvGraphicFramePr>
          <p:nvPr>
            <p:ph type="tbl" idx="1"/>
          </p:nvPr>
        </p:nvGraphicFramePr>
        <p:xfrm>
          <a:off x="539552" y="1844824"/>
          <a:ext cx="8208912" cy="2784336"/>
        </p:xfrm>
        <a:graphic>
          <a:graphicData uri="http://schemas.openxmlformats.org/drawingml/2006/table">
            <a:tbl>
              <a:tblPr/>
              <a:tblGrid>
                <a:gridCol w="3528392"/>
                <a:gridCol w="1440160"/>
                <a:gridCol w="2006411"/>
                <a:gridCol w="1233949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dirty="0" smtClean="0"/>
                        <a:t>AMAÇ 1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YILLAR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YILLAR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YILLAR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Hedef 1.1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Hedef 1.2</a:t>
                      </a:r>
                      <a:endParaRPr lang="tr-TR" sz="1800" b="1" dirty="0" smtClean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Hedef 1.3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kumimoji="0"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Hedef 1.4</a:t>
                      </a:r>
                      <a:endParaRPr lang="tr-TR" sz="1800" dirty="0" smtClean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İZLEME VE DEĞERLENDİRME TABLOSU</a:t>
            </a:r>
            <a:endParaRPr lang="tr-TR" dirty="0"/>
          </a:p>
        </p:txBody>
      </p:sp>
      <p:graphicFrame>
        <p:nvGraphicFramePr>
          <p:cNvPr id="4" name="Group 710"/>
          <p:cNvGraphicFramePr>
            <a:graphicFrameLocks noGrp="1"/>
          </p:cNvGraphicFramePr>
          <p:nvPr>
            <p:ph type="tbl" idx="1"/>
          </p:nvPr>
        </p:nvGraphicFramePr>
        <p:xfrm>
          <a:off x="395536" y="2348880"/>
          <a:ext cx="8208913" cy="3383280"/>
        </p:xfrm>
        <a:graphic>
          <a:graphicData uri="http://schemas.openxmlformats.org/drawingml/2006/table">
            <a:tbl>
              <a:tblPr/>
              <a:tblGrid>
                <a:gridCol w="1450504"/>
                <a:gridCol w="1368152"/>
                <a:gridCol w="1368152"/>
                <a:gridCol w="1872208"/>
                <a:gridCol w="1201170"/>
                <a:gridCol w="948727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STRATEJİK</a:t>
                      </a:r>
                    </a:p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AMAÇLAR</a:t>
                      </a:r>
                      <a:endParaRPr lang="tr-TR" sz="1800" b="1" dirty="0" smtClean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HEDEFLER</a:t>
                      </a:r>
                      <a:endParaRPr lang="tr-TR" sz="1800" b="1" dirty="0" smtClean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PERFORMANS GÖSTERGELERİ</a:t>
                      </a:r>
                      <a:endParaRPr lang="tr-TR" sz="1800" b="1" dirty="0" smtClean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Mevcut</a:t>
                      </a:r>
                    </a:p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Durum</a:t>
                      </a:r>
                    </a:p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  <a:endParaRPr lang="tr-TR" sz="1800" b="1" dirty="0" smtClean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Yılı</a:t>
                      </a:r>
                    </a:p>
                    <a:p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Hedefi</a:t>
                      </a:r>
                      <a:endParaRPr lang="tr-TR" sz="1800" b="1" dirty="0" smtClean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EĞİTİM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Ulusal ve uluslararası alanda eğitim lideri olmak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tr-T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1.1. Yürütülmekte olan eğitim programlarının ulusal ve uluslararası</a:t>
                      </a:r>
                    </a:p>
                    <a:p>
                      <a:r>
                        <a:rPr kumimoji="0" lang="tr-T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normlar ve beklentiler çerçevesinde güncellenerek niteliğinin</a:t>
                      </a:r>
                    </a:p>
                    <a:p>
                      <a:r>
                        <a:rPr kumimoji="0" lang="tr-T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geliştirilmesi ve sürdürülmes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PG 1: Yürütülen eğitim programı sayısı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722">
                <a:tc vMerge="1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tr-TR" sz="1800" b="1" dirty="0" smtClean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Üst Politika Belgeleri ve Tematik Strateji Belgeleri ile Stratejik Plan İlişkisi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67544" y="1556792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HÜKÜMET PROGRAMI</a:t>
            </a:r>
          </a:p>
          <a:p>
            <a:r>
              <a:rPr lang="tr-TR" sz="2400" b="1" dirty="0" smtClean="0"/>
              <a:t>VİZYON 2023</a:t>
            </a:r>
          </a:p>
          <a:p>
            <a:r>
              <a:rPr lang="tr-TR" sz="2400" b="1" dirty="0" smtClean="0"/>
              <a:t>ORTA VADELİ PROGRAM</a:t>
            </a:r>
          </a:p>
          <a:p>
            <a:r>
              <a:rPr lang="tr-TR" sz="2400" b="1" dirty="0" smtClean="0"/>
              <a:t>( OVP ) ( 2013 - 2015 )</a:t>
            </a:r>
          </a:p>
          <a:p>
            <a:r>
              <a:rPr lang="tr-TR" sz="2400" b="1" dirty="0" smtClean="0"/>
              <a:t>MİLLİ EĞİTİM BAKANLIĞI ( MEB ) STRATEJİK PLANI ( 2010-2014 )</a:t>
            </a:r>
          </a:p>
          <a:p>
            <a:r>
              <a:rPr lang="tr-TR" sz="2400" b="1" dirty="0" smtClean="0"/>
              <a:t>TÜBİTAK ULUSAL BİLİM,TEKNOLOJİ VE YENİLİK STRATEJİSİ</a:t>
            </a:r>
          </a:p>
          <a:p>
            <a:r>
              <a:rPr lang="tr-TR" sz="2400" b="1" dirty="0" smtClean="0"/>
              <a:t>( UBTYS ) ( 2011 - 2016 )</a:t>
            </a:r>
          </a:p>
          <a:p>
            <a:r>
              <a:rPr lang="tr-TR" sz="2400" b="1" dirty="0" smtClean="0"/>
              <a:t>TÜRKİYE SANAYİ STRATEJİSİ BELGESİ ( 2011 -2014 )</a:t>
            </a:r>
          </a:p>
          <a:p>
            <a:r>
              <a:rPr lang="tr-TR" sz="2400" b="1" dirty="0" smtClean="0"/>
              <a:t>( AB ÜYELİĞİNE DOĞRU )</a:t>
            </a:r>
          </a:p>
          <a:p>
            <a:r>
              <a:rPr lang="tr-TR" sz="2400" b="1" dirty="0" smtClean="0"/>
              <a:t>TÜRKİYE’NİN YÜKSEK ÖĞRETİM STRATEJİSİ (YÖK) </a:t>
            </a:r>
            <a:endParaRPr lang="tr-TR" sz="24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sunum çok sayıda ulusal ve uluslar arası Stratejik Yönetim bilimleri uzmanlarının yayınlarından yararlanılarak üstüne de kişisel tecrübeler eklenerek hazırlanmıştır.</a:t>
            </a:r>
          </a:p>
          <a:p>
            <a:r>
              <a:rPr lang="tr-TR" dirty="0" smtClean="0"/>
              <a:t>Hepsine şükranlarımı sunarım…</a:t>
            </a:r>
          </a:p>
          <a:p>
            <a:r>
              <a:rPr lang="tr-TR" dirty="0" smtClean="0"/>
              <a:t>PROF.DR.CEMAL ZEHİR</a:t>
            </a:r>
          </a:p>
          <a:p>
            <a:endParaRPr lang="tr-TR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459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1115616" y="1676400"/>
            <a:ext cx="758705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kumimoji="0" lang="tr-TR" b="1" dirty="0">
              <a:solidFill>
                <a:srgbClr val="BDFDD8"/>
              </a:solidFill>
              <a:latin typeface="Arial" charset="0"/>
            </a:endParaRPr>
          </a:p>
          <a:p>
            <a:pPr eaLnBrk="1" hangingPunct="1"/>
            <a:endParaRPr kumimoji="0" lang="tr-TR" b="1" dirty="0">
              <a:solidFill>
                <a:srgbClr val="BDFDD8"/>
              </a:solidFill>
              <a:latin typeface="Arial" charset="0"/>
            </a:endParaRPr>
          </a:p>
          <a:p>
            <a:pPr eaLnBrk="1" hangingPunct="1"/>
            <a:r>
              <a:rPr kumimoji="0" lang="tr-TR" sz="5400" b="1" dirty="0">
                <a:solidFill>
                  <a:srgbClr val="BDFDD8"/>
                </a:solidFill>
                <a:latin typeface="Arial" charset="0"/>
                <a:sym typeface="Wingdings" pitchFamily="2" charset="2"/>
              </a:rPr>
              <a:t> </a:t>
            </a:r>
            <a:r>
              <a:rPr kumimoji="0" lang="tr-TR" sz="5400" b="1" dirty="0">
                <a:solidFill>
                  <a:srgbClr val="BDFDD8"/>
                </a:solidFill>
                <a:latin typeface="Arial" charset="0"/>
              </a:rPr>
              <a:t>SEVGİYLE KALIN TUTKUYLA YAŞAYIN </a:t>
            </a:r>
            <a:r>
              <a:rPr kumimoji="0" lang="tr-TR" sz="5400" b="1" dirty="0">
                <a:solidFill>
                  <a:srgbClr val="BDFDD8"/>
                </a:solidFill>
                <a:latin typeface="Arial" charset="0"/>
                <a:sym typeface="Wingdings" pitchFamily="2" charset="2"/>
              </a:rPr>
              <a:t></a:t>
            </a:r>
            <a:endParaRPr kumimoji="0" lang="es-CO" sz="5400" b="1" dirty="0">
              <a:solidFill>
                <a:srgbClr val="BDFDD8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3452</Words>
  <Application>Microsoft Office PowerPoint</Application>
  <PresentationFormat>Ekran Gösterisi (4:3)</PresentationFormat>
  <Paragraphs>692</Paragraphs>
  <Slides>95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95</vt:i4>
      </vt:variant>
    </vt:vector>
  </HeadingPairs>
  <TitlesOfParts>
    <vt:vector size="97" baseType="lpstr">
      <vt:lpstr>Concourse</vt:lpstr>
      <vt:lpstr>Clip</vt:lpstr>
      <vt:lpstr>STRATEJİK YÖNETİM VE PLANLAMA </vt:lpstr>
      <vt:lpstr>Çalışmadan yorulmadan rahat yaşama yollarını aramayı ihtiyat haline getirmiş milletler; evvela haysiyetlerini,sonra hürriyetlerini daha sonra istiklallerini kaybetmeye mahkumdur.</vt:lpstr>
      <vt:lpstr>PowerPoint Sunusu</vt:lpstr>
      <vt:lpstr>  BAKIN KİMLER NELER SÖYLEMİŞ...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STRATEJİK DÜŞÜNEBİLME DEVAMLILIĞI </vt:lpstr>
      <vt:lpstr>STRATEJİK DÜŞÜNEBİLME DEVAMLILIĞI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TAKTİK</vt:lpstr>
      <vt:lpstr>PROGRAM</vt:lpstr>
      <vt:lpstr>PLAN</vt:lpstr>
      <vt:lpstr>PowerPoint Sunusu</vt:lpstr>
      <vt:lpstr>PowerPoint Sunusu</vt:lpstr>
      <vt:lpstr>STRATEJİK YÖNETİM</vt:lpstr>
      <vt:lpstr>PowerPoint Sunusu</vt:lpstr>
      <vt:lpstr>Stratejik Yönetimin Evreleri</vt:lpstr>
      <vt:lpstr>Stratejik Yönetimin Evreleri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Stratejik Planlamanın Tanımı ve İşlevleri</vt:lpstr>
      <vt:lpstr>Stratejik Planlamanın Faydaları</vt:lpstr>
      <vt:lpstr>PowerPoint Sunusu</vt:lpstr>
      <vt:lpstr>STRATEJİK PLANLAMA ŞU TEMEL SORULARIN CEVAPLANMASINA YARDIMCI OLUR</vt:lpstr>
      <vt:lpstr>STRATEJİK PLANLAMA İÇİN YAPILMASI GEREKENLER</vt:lpstr>
      <vt:lpstr>AMAÇLARIN DÜZENLENMESİ</vt:lpstr>
      <vt:lpstr>VİZYON GELİŞTİRME</vt:lpstr>
      <vt:lpstr>PowerPoint Sunusu</vt:lpstr>
      <vt:lpstr>MİSYON BEYANNAMESİ</vt:lpstr>
      <vt:lpstr>DEĞER VE İLKELER</vt:lpstr>
      <vt:lpstr>ÖRNEK İLKELER</vt:lpstr>
      <vt:lpstr>ÖRNEK İLKELER</vt:lpstr>
      <vt:lpstr>PowerPoint Sunusu</vt:lpstr>
      <vt:lpstr>PowerPoint Sunusu</vt:lpstr>
      <vt:lpstr>PowerPoint Sunusu</vt:lpstr>
      <vt:lpstr>UZUN VADELİ AMAÇLAR</vt:lpstr>
      <vt:lpstr>PowerPoint Sunusu</vt:lpstr>
      <vt:lpstr>Stratejik planlama şu kritik tercihlerin yapılmasına yardımcı olur</vt:lpstr>
      <vt:lpstr>ALT HEDEF VE FAALİYETLERİN DÜZENLENMESİ</vt:lpstr>
      <vt:lpstr>PowerPoint Sunusu</vt:lpstr>
      <vt:lpstr>PowerPoint Sunusu</vt:lpstr>
      <vt:lpstr>STRATEJİK PLANMA SÜRECİ</vt:lpstr>
      <vt:lpstr>STRATEJİK YÖNETİM SÜRECİ</vt:lpstr>
      <vt:lpstr>STRATEJİK PLANLAMA ANALİZLERİ</vt:lpstr>
      <vt:lpstr>Özdeğerlendirme Modeli</vt:lpstr>
      <vt:lpstr>Çevre Değerlendirme Çalışmaları</vt:lpstr>
      <vt:lpstr>STRATEJİK KONTROL SÜRECİ</vt:lpstr>
      <vt:lpstr>PowerPoint Sunusu</vt:lpstr>
      <vt:lpstr>PowerPoint Sunusu</vt:lpstr>
      <vt:lpstr>ÜNİVERSİTENİN  STRATEJİK KONUMU FIRSATLAR VE TEHDİTLER </vt:lpstr>
      <vt:lpstr>SWOT FORMATI TABLO 1. GÜÇLÜ VE ZAYIF YANLAR MATRİSİ</vt:lpstr>
      <vt:lpstr>YTÜ 2015 – 2020  DÖNEMİ STRATEJİK PLANLAMA TAKVİMİ AŞAMALAR I</vt:lpstr>
      <vt:lpstr>STRATEJİK AMAÇ VE HEDEFLER</vt:lpstr>
      <vt:lpstr>STRATEJİK AMAÇ VE HEDEFLER</vt:lpstr>
      <vt:lpstr>PowerPoint Sunusu</vt:lpstr>
      <vt:lpstr>YTÜ HEDEFLERİ VE TEMEL STRATEJİLERİ TEMA 1. EĞİTİM</vt:lpstr>
      <vt:lpstr>YTÜ HEDEFLERİ VE TEMEL STRATEJİLERİ TEMA 1. EĞİTİM</vt:lpstr>
      <vt:lpstr>TEMA 2. ARAŞTIRMA</vt:lpstr>
      <vt:lpstr>TEMA 3. KURUMSAL YAPI</vt:lpstr>
      <vt:lpstr>TEMA 4. PAYDAŞLARLA İLİŞKİLER</vt:lpstr>
      <vt:lpstr>Stratejik Plan İçin Yıllara Göre Kaynak İhtiyacı Tablosu </vt:lpstr>
      <vt:lpstr>İZLEME VE DEĞERLENDİRME TABLOSU</vt:lpstr>
      <vt:lpstr>Üst Politika Belgeleri ve Tematik Strateji Belgeleri ile Stratejik Plan İlişkisi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KAOTİK ORTAMLARDA STRATEJİK YÖNETİM  VE  KARAR VERME</dc:title>
  <dc:creator>Seda Kalyoncu</dc:creator>
  <cp:lastModifiedBy>useR</cp:lastModifiedBy>
  <cp:revision>100</cp:revision>
  <dcterms:created xsi:type="dcterms:W3CDTF">2014-04-20T13:43:35Z</dcterms:created>
  <dcterms:modified xsi:type="dcterms:W3CDTF">2014-05-02T13:00:28Z</dcterms:modified>
</cp:coreProperties>
</file>