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6"/>
  </p:notesMasterIdLst>
  <p:sldIdLst>
    <p:sldId id="256" r:id="rId2"/>
    <p:sldId id="257" r:id="rId3"/>
    <p:sldId id="346" r:id="rId4"/>
    <p:sldId id="375" r:id="rId5"/>
    <p:sldId id="376" r:id="rId6"/>
    <p:sldId id="260" r:id="rId7"/>
    <p:sldId id="261" r:id="rId8"/>
    <p:sldId id="262" r:id="rId9"/>
    <p:sldId id="263" r:id="rId10"/>
    <p:sldId id="377" r:id="rId11"/>
    <p:sldId id="265" r:id="rId12"/>
    <p:sldId id="379" r:id="rId13"/>
    <p:sldId id="272" r:id="rId14"/>
    <p:sldId id="273" r:id="rId15"/>
    <p:sldId id="275" r:id="rId16"/>
    <p:sldId id="380" r:id="rId17"/>
    <p:sldId id="278" r:id="rId18"/>
    <p:sldId id="280" r:id="rId19"/>
    <p:sldId id="281" r:id="rId20"/>
    <p:sldId id="372" r:id="rId21"/>
    <p:sldId id="282" r:id="rId22"/>
    <p:sldId id="283" r:id="rId23"/>
    <p:sldId id="291" r:id="rId24"/>
    <p:sldId id="293" r:id="rId25"/>
    <p:sldId id="294" r:id="rId26"/>
    <p:sldId id="295" r:id="rId27"/>
    <p:sldId id="296" r:id="rId28"/>
    <p:sldId id="297" r:id="rId29"/>
    <p:sldId id="300" r:id="rId30"/>
    <p:sldId id="298" r:id="rId31"/>
    <p:sldId id="299" r:id="rId32"/>
    <p:sldId id="373" r:id="rId33"/>
    <p:sldId id="374" r:id="rId34"/>
    <p:sldId id="371" r:id="rId35"/>
    <p:sldId id="301" r:id="rId36"/>
    <p:sldId id="302" r:id="rId37"/>
    <p:sldId id="347" r:id="rId38"/>
    <p:sldId id="303" r:id="rId39"/>
    <p:sldId id="304" r:id="rId40"/>
    <p:sldId id="305" r:id="rId41"/>
    <p:sldId id="306" r:id="rId42"/>
    <p:sldId id="307" r:id="rId43"/>
    <p:sldId id="308" r:id="rId44"/>
    <p:sldId id="309" r:id="rId45"/>
    <p:sldId id="310" r:id="rId46"/>
    <p:sldId id="327" r:id="rId47"/>
    <p:sldId id="311" r:id="rId48"/>
    <p:sldId id="312" r:id="rId49"/>
    <p:sldId id="313" r:id="rId50"/>
    <p:sldId id="314" r:id="rId51"/>
    <p:sldId id="315" r:id="rId52"/>
    <p:sldId id="316" r:id="rId53"/>
    <p:sldId id="317" r:id="rId54"/>
    <p:sldId id="348" r:id="rId55"/>
    <p:sldId id="349" r:id="rId56"/>
    <p:sldId id="332" r:id="rId57"/>
    <p:sldId id="333" r:id="rId58"/>
    <p:sldId id="334" r:id="rId59"/>
    <p:sldId id="335" r:id="rId60"/>
    <p:sldId id="336" r:id="rId61"/>
    <p:sldId id="365" r:id="rId62"/>
    <p:sldId id="366" r:id="rId63"/>
    <p:sldId id="367" r:id="rId64"/>
    <p:sldId id="328" r:id="rId65"/>
    <p:sldId id="318" r:id="rId66"/>
    <p:sldId id="319" r:id="rId67"/>
    <p:sldId id="320" r:id="rId68"/>
    <p:sldId id="322" r:id="rId69"/>
    <p:sldId id="370" r:id="rId70"/>
    <p:sldId id="368" r:id="rId71"/>
    <p:sldId id="369" r:id="rId72"/>
    <p:sldId id="340" r:id="rId73"/>
    <p:sldId id="351" r:id="rId74"/>
    <p:sldId id="341" r:id="rId75"/>
    <p:sldId id="352" r:id="rId76"/>
    <p:sldId id="342" r:id="rId77"/>
    <p:sldId id="266" r:id="rId78"/>
    <p:sldId id="267" r:id="rId79"/>
    <p:sldId id="268" r:id="rId80"/>
    <p:sldId id="381" r:id="rId81"/>
    <p:sldId id="284" r:id="rId82"/>
    <p:sldId id="285" r:id="rId83"/>
    <p:sldId id="382" r:id="rId84"/>
    <p:sldId id="287" r:id="rId85"/>
    <p:sldId id="354" r:id="rId86"/>
    <p:sldId id="288" r:id="rId87"/>
    <p:sldId id="353" r:id="rId88"/>
    <p:sldId id="289" r:id="rId89"/>
    <p:sldId id="290" r:id="rId90"/>
    <p:sldId id="344" r:id="rId91"/>
    <p:sldId id="345" r:id="rId92"/>
    <p:sldId id="355" r:id="rId93"/>
    <p:sldId id="337" r:id="rId94"/>
    <p:sldId id="383" r:id="rId95"/>
    <p:sldId id="384" r:id="rId96"/>
    <p:sldId id="385" r:id="rId97"/>
    <p:sldId id="356" r:id="rId98"/>
    <p:sldId id="357" r:id="rId99"/>
    <p:sldId id="358" r:id="rId100"/>
    <p:sldId id="359" r:id="rId101"/>
    <p:sldId id="360" r:id="rId102"/>
    <p:sldId id="362" r:id="rId103"/>
    <p:sldId id="363" r:id="rId104"/>
    <p:sldId id="386" r:id="rId105"/>
  </p:sldIdLst>
  <p:sldSz cx="9144000" cy="6858000" type="screen4x3"/>
  <p:notesSz cx="67246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9180" autoAdjust="0"/>
  </p:normalViewPr>
  <p:slideViewPr>
    <p:cSldViewPr>
      <p:cViewPr>
        <p:scale>
          <a:sx n="88" d="100"/>
          <a:sy n="88" d="100"/>
        </p:scale>
        <p:origin x="-150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pPr/>
              <a:t>9.09.2019</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pPr/>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pPr/>
              <a:t>88</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FFFB3A9-380B-4512-8580-1319B4AB340E}" type="datetimeFigureOut">
              <a:rPr lang="tr-TR" smtClean="0">
                <a:solidFill>
                  <a:srgbClr val="DBF5F9">
                    <a:shade val="90000"/>
                  </a:srgbClr>
                </a:solidFill>
              </a:rPr>
              <a:pPr/>
              <a:t>9.09.2019</a:t>
            </a:fld>
            <a:endParaRPr lang="tr-TR">
              <a:solidFill>
                <a:srgbClr val="DBF5F9">
                  <a:shade val="90000"/>
                </a:srgbClr>
              </a:solidFill>
            </a:endParaRPr>
          </a:p>
        </p:txBody>
      </p:sp>
      <p:sp>
        <p:nvSpPr>
          <p:cNvPr id="19" name="Footer Placeholder 18"/>
          <p:cNvSpPr>
            <a:spLocks noGrp="1"/>
          </p:cNvSpPr>
          <p:nvPr>
            <p:ph type="ftr" sz="quarter" idx="11"/>
          </p:nvPr>
        </p:nvSpPr>
        <p:spPr/>
        <p:txBody>
          <a:bodyPr/>
          <a:lstStyle/>
          <a:p>
            <a:endParaRPr lang="tr-TR">
              <a:solidFill>
                <a:srgbClr val="DBF5F9">
                  <a:shade val="90000"/>
                </a:srgbClr>
              </a:solidFill>
            </a:endParaRPr>
          </a:p>
        </p:txBody>
      </p:sp>
      <p:sp>
        <p:nvSpPr>
          <p:cNvPr id="27" name="Slide Number Placeholder 26"/>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503037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87798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2699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2640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9.09.2019</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1476098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510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9275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19885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3" name="Footer Placeholder 2"/>
          <p:cNvSpPr>
            <a:spLocks noGrp="1"/>
          </p:cNvSpPr>
          <p:nvPr>
            <p:ph type="ftr" sz="quarter" idx="11"/>
          </p:nvPr>
        </p:nvSpPr>
        <p:spPr/>
        <p:txBody>
          <a:bodyPr/>
          <a:lstStyle/>
          <a:p>
            <a:endParaRPr lang="tr-TR">
              <a:solidFill>
                <a:srgbClr val="04617B">
                  <a:shade val="90000"/>
                </a:srgbClr>
              </a:solidFill>
            </a:endParaRPr>
          </a:p>
        </p:txBody>
      </p:sp>
      <p:sp>
        <p:nvSpPr>
          <p:cNvPr id="4" name="Slide Number Placeholder 3"/>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8558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79579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2099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FFB3A9-380B-4512-8580-1319B4AB340E}" type="datetimeFigureOut">
              <a:rPr lang="tr-TR" smtClean="0">
                <a:solidFill>
                  <a:srgbClr val="04617B">
                    <a:shade val="90000"/>
                  </a:srgbClr>
                </a:solidFill>
              </a:rPr>
              <a:pPr/>
              <a:t>9.09.2019</a:t>
            </a:fld>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874325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2019 </a:t>
            </a:r>
            <a:r>
              <a:rPr lang="tr-TR" dirty="0" smtClean="0">
                <a:latin typeface="Times New Roman" panose="02020603050405020304" pitchFamily="18" charset="0"/>
                <a:cs typeface="Times New Roman" panose="02020603050405020304" pitchFamily="18" charset="0"/>
              </a:rPr>
              <a:t>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352928" cy="5016758"/>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a:t>Aşağıda belirtilen hallerde </a:t>
            </a:r>
            <a:r>
              <a:rPr lang="tr-TR" sz="1600" b="1" dirty="0">
                <a:solidFill>
                  <a:srgbClr val="FF0000"/>
                </a:solidFill>
              </a:rPr>
              <a:t>pazarlık 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çıkmaması</a:t>
            </a:r>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olması</a:t>
            </a:r>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olması</a:t>
            </a:r>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olması</a:t>
            </a:r>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 (Ek: 30/7/2003-4964/14 md.) </a:t>
            </a:r>
            <a:r>
              <a:rPr lang="tr-TR" sz="1600" dirty="0"/>
              <a:t>İdarelerin yaklaşık maliyeti </a:t>
            </a:r>
            <a:r>
              <a:rPr lang="tr-TR" sz="1600" b="1" dirty="0" smtClean="0"/>
              <a:t>301.228,00 (Üç yüz bir  bin iki yüz yirmi sekiz Türk </a:t>
            </a:r>
            <a:r>
              <a:rPr lang="tr-TR" sz="1600" b="1" dirty="0"/>
              <a:t>Lirasına)</a:t>
            </a:r>
            <a:r>
              <a:rPr lang="tr-TR" sz="1600" dirty="0"/>
              <a:t> kadar olan mamul mal, malzeme veya hizmet </a:t>
            </a:r>
            <a:r>
              <a:rPr lang="tr-TR" sz="1600" dirty="0" smtClean="0"/>
              <a:t>alımları.</a:t>
            </a:r>
            <a:endParaRPr lang="tr-TR" sz="1600" dirty="0"/>
          </a:p>
        </p:txBody>
      </p:sp>
    </p:spTree>
    <p:extLst>
      <p:ext uri="{BB962C8B-B14F-4D97-AF65-F5344CB8AC3E}">
        <p14:creationId xmlns:p14="http://schemas.microsoft.com/office/powerpoint/2010/main" val="4559881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58040955"/>
              </p:ext>
            </p:extLst>
          </p:nvPr>
        </p:nvGraphicFramePr>
        <p:xfrm>
          <a:off x="323528" y="116632"/>
          <a:ext cx="8563092" cy="6558528"/>
        </p:xfrm>
        <a:graphic>
          <a:graphicData uri="http://schemas.openxmlformats.org/drawingml/2006/table">
            <a:tbl>
              <a:tblPr firstRow="1" bandRow="1">
                <a:tableStyleId>{5C22544A-7EE6-4342-B048-85BDC9FD1C3A}</a:tableStyleId>
              </a:tblPr>
              <a:tblGrid>
                <a:gridCol w="8563092"/>
              </a:tblGrid>
              <a:tr h="432048">
                <a:tc>
                  <a:txBody>
                    <a:bodyPr/>
                    <a:lstStyle/>
                    <a:p>
                      <a:pPr algn="ct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p>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mal ve hizmet alımlarında kullanılmak üzere, görevlendirilen öğrencilerin sayıları ve öğrenim alanları dikkate alınarak tahakkuk ettirilmek suretiyle ödenir. Ödenen bu tutar karşılığını bir yandan ilgili yükseköğretim kurumunun (B) işaretli cetveline öz gelir, diğer yandan (A) işaretli cetveline ödenek kaydetmeye ilgili yükseköğretim kurumu yetkilidir.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4/11/1981 tarihli ve 2547 sayılı Yükseköğretim Kanununun 43 üncü maddesinin birinci fıkrasının (d) bendi, 44 üncü, 46’ncı, 58 inci, ek 25’inci, ek 26’ncı ve ek 27’nci maddeleri ile 19/11/1992 tarihli ve 3843 sayılı Kanunun 7’nci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41308941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90271862"/>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2019 </a:t>
                      </a:r>
                      <a:r>
                        <a:rPr lang="tr-TR" sz="1600" baseline="0" dirty="0" smtClean="0">
                          <a:latin typeface="Arial" panose="020B0604020202020204" pitchFamily="34" charset="0"/>
                          <a:cs typeface="Arial" panose="020B0604020202020204" pitchFamily="34" charset="0"/>
                        </a:rPr>
                        <a:t>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a:t>
                      </a:r>
                      <a:r>
                        <a:rPr lang="tr-TR" sz="1600" baseline="0" dirty="0" smtClean="0">
                          <a:latin typeface="Arial" panose="020B0604020202020204" pitchFamily="34" charset="0"/>
                          <a:cs typeface="Arial" panose="020B0604020202020204" pitchFamily="34" charset="0"/>
                        </a:rPr>
                        <a:t>2019 </a:t>
                      </a:r>
                      <a:r>
                        <a:rPr lang="tr-TR" sz="1600" baseline="0" dirty="0" smtClean="0">
                          <a:latin typeface="Arial" panose="020B0604020202020204" pitchFamily="34" charset="0"/>
                          <a:cs typeface="Arial" panose="020B0604020202020204" pitchFamily="34" charset="0"/>
                        </a:rPr>
                        <a:t>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a:t>
                      </a:r>
                      <a:r>
                        <a:rPr lang="tr-TR" sz="1600" baseline="0" dirty="0" smtClean="0">
                          <a:latin typeface="Arial" panose="020B0604020202020204" pitchFamily="34" charset="0"/>
                          <a:cs typeface="Arial" panose="020B0604020202020204" pitchFamily="34" charset="0"/>
                        </a:rPr>
                        <a:t>2019 </a:t>
                      </a:r>
                      <a:r>
                        <a:rPr lang="tr-TR" sz="1600" baseline="0" dirty="0" smtClean="0">
                          <a:latin typeface="Arial" panose="020B0604020202020204" pitchFamily="34" charset="0"/>
                          <a:cs typeface="Arial" panose="020B0604020202020204" pitchFamily="34" charset="0"/>
                        </a:rPr>
                        <a:t>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2019 </a:t>
                      </a:r>
                      <a:r>
                        <a:rPr lang="tr-TR" sz="1600" baseline="0" dirty="0" smtClean="0">
                          <a:latin typeface="Arial" panose="020B0604020202020204" pitchFamily="34" charset="0"/>
                          <a:cs typeface="Arial" panose="020B0604020202020204" pitchFamily="34" charset="0"/>
                        </a:rPr>
                        <a:t>Yılı Yatırım Programına ek yatırım cetvellerinde yıl içinde yapılması zorunlu değişiklikler için 2018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56882465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44064417"/>
              </p:ext>
            </p:extLst>
          </p:nvPr>
        </p:nvGraphicFramePr>
        <p:xfrm>
          <a:off x="107504" y="332656"/>
          <a:ext cx="8856984" cy="6167616"/>
        </p:xfrm>
        <a:graphic>
          <a:graphicData uri="http://schemas.openxmlformats.org/drawingml/2006/table">
            <a:tbl>
              <a:tblPr firstRow="1" bandRow="1">
                <a:tableStyleId>{5C22544A-7EE6-4342-B048-85BDC9FD1C3A}</a:tableStyleId>
              </a:tblPr>
              <a:tblGrid>
                <a:gridCol w="8856984"/>
              </a:tblGrid>
              <a:tr h="864096">
                <a:tc>
                  <a:txBody>
                    <a:bodyPr/>
                    <a:lstStyle/>
                    <a:p>
                      <a:pPr marL="0" indent="0" algn="ctr">
                        <a:buNone/>
                      </a:pPr>
                      <a:r>
                        <a:rPr lang="tr-TR" dirty="0" smtClean="0">
                          <a:latin typeface="Arial" panose="020B0604020202020204" pitchFamily="34" charset="0"/>
                          <a:cs typeface="Arial" panose="020B0604020202020204" pitchFamily="34" charset="0"/>
                        </a:rPr>
                        <a:t>2019</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31. </a:t>
                      </a:r>
                      <a:r>
                        <a:rPr lang="tr-TR" sz="1800" baseline="0" dirty="0" smtClean="0">
                          <a:latin typeface="Arial" panose="020B0604020202020204" pitchFamily="34" charset="0"/>
                          <a:cs typeface="Arial" panose="020B0604020202020204" pitchFamily="34" charset="0"/>
                        </a:rPr>
                        <a:t>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54. Hazine ve Maliye </a:t>
                      </a:r>
                      <a:r>
                        <a:rPr lang="tr-TR" sz="1800" baseline="0" dirty="0" smtClean="0">
                          <a:latin typeface="Arial" panose="020B0604020202020204" pitchFamily="34" charset="0"/>
                          <a:cs typeface="Arial" panose="020B0604020202020204" pitchFamily="34" charset="0"/>
                        </a:rPr>
                        <a:t>Bakanlığı bütçesinin 12.01.31.00-01.1.2.65-1-09.9 tertibinde yer alan ödenekten, genel bütçe kapsamındaki kamu idareleri ile özel bütçeli idarelerin ilama bağlı borçlarını karşılamak amacıyla gerektiğinde kuruluş bütçelerinin mevcut veya yeni açılacak tertiplerine aktarma yapmaya ve bu tertipte yer alan ödeneğin bir katına kadar ödenek eklemeye </a:t>
                      </a:r>
                      <a:r>
                        <a:rPr lang="tr-TR" sz="1800" baseline="0" dirty="0" smtClean="0">
                          <a:latin typeface="Arial" panose="020B0604020202020204" pitchFamily="34" charset="0"/>
                          <a:cs typeface="Arial" panose="020B0604020202020204" pitchFamily="34" charset="0"/>
                        </a:rPr>
                        <a:t>Cumhurbaşkanı </a:t>
                      </a:r>
                      <a:r>
                        <a:rPr lang="tr-TR" sz="1800" baseline="0" dirty="0" smtClean="0">
                          <a:latin typeface="Arial" panose="020B0604020202020204" pitchFamily="34" charset="0"/>
                          <a:cs typeface="Arial" panose="020B0604020202020204" pitchFamily="34" charset="0"/>
                        </a:rPr>
                        <a:t>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55. Hazine ve Maliye </a:t>
                      </a:r>
                      <a:r>
                        <a:rPr lang="tr-TR" sz="1800" baseline="0" dirty="0" smtClean="0">
                          <a:latin typeface="Arial" panose="020B0604020202020204" pitchFamily="34" charset="0"/>
                          <a:cs typeface="Arial" panose="020B0604020202020204" pitchFamily="34" charset="0"/>
                        </a:rPr>
                        <a:t>Bakanlığı bütçesinin 12.01.31.00-01.1.2.66-1-09.9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a:t>
                      </a:r>
                      <a:r>
                        <a:rPr lang="tr-TR" sz="1800" baseline="0" dirty="0" smtClean="0">
                          <a:latin typeface="Arial" panose="020B0604020202020204" pitchFamily="34" charset="0"/>
                          <a:cs typeface="Arial" panose="020B0604020202020204" pitchFamily="34" charset="0"/>
                        </a:rPr>
                        <a:t>Cumhurbaşkanı </a:t>
                      </a:r>
                      <a:r>
                        <a:rPr lang="tr-TR" sz="1800" baseline="0" dirty="0" smtClean="0">
                          <a:latin typeface="Arial" panose="020B0604020202020204" pitchFamily="34" charset="0"/>
                          <a:cs typeface="Arial" panose="020B0604020202020204" pitchFamily="34" charset="0"/>
                        </a:rPr>
                        <a:t>yetkilidir.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2312524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28882739"/>
              </p:ext>
            </p:extLst>
          </p:nvPr>
        </p:nvGraphicFramePr>
        <p:xfrm>
          <a:off x="179512" y="476672"/>
          <a:ext cx="8841245" cy="4533915"/>
        </p:xfrm>
        <a:graphic>
          <a:graphicData uri="http://schemas.openxmlformats.org/drawingml/2006/table">
            <a:tbl>
              <a:tblPr firstRow="1" bandRow="1">
                <a:tableStyleId>{5C22544A-7EE6-4342-B048-85BDC9FD1C3A}</a:tableStyleId>
              </a:tblPr>
              <a:tblGrid>
                <a:gridCol w="8841245"/>
              </a:tblGrid>
              <a:tr h="426645">
                <a:tc>
                  <a:txBody>
                    <a:bodyPr/>
                    <a:lstStyle/>
                    <a:p>
                      <a:pPr marL="0" indent="0" algn="ctr">
                        <a:buNone/>
                      </a:pP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3835">
                <a:tc>
                  <a:txBody>
                    <a:bodyPr/>
                    <a:lstStyle/>
                    <a:p>
                      <a:pPr algn="just"/>
                      <a:r>
                        <a:rPr kumimoji="0" lang="tr-TR" sz="1800" b="1" kern="1200" dirty="0" smtClean="0">
                          <a:solidFill>
                            <a:schemeClr val="dk1"/>
                          </a:solidFill>
                          <a:latin typeface="+mn-lt"/>
                          <a:ea typeface="+mn-ea"/>
                          <a:cs typeface="+mn-cs"/>
                        </a:rPr>
                        <a:t>66.</a:t>
                      </a:r>
                      <a:r>
                        <a:rPr kumimoji="0" lang="tr-TR" sz="1800" kern="1200" dirty="0" smtClean="0">
                          <a:solidFill>
                            <a:schemeClr val="dk1"/>
                          </a:solidFill>
                          <a:latin typeface="+mn-lt"/>
                          <a:ea typeface="+mn-ea"/>
                          <a:cs typeface="+mn-cs"/>
                        </a:rPr>
                        <a:t> </a:t>
                      </a:r>
                      <a:r>
                        <a:rPr kumimoji="0" lang="tr-TR" sz="1800" b="1"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Ölçme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Seçme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ve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Yerleştirme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Merkezi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Başkanlığına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ait</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hesaplardan</a:t>
                      </a:r>
                      <a:r>
                        <a:rPr kumimoji="0" lang="en-US" sz="1200" kern="1200" dirty="0" smtClean="0">
                          <a:solidFill>
                            <a:schemeClr val="dk1"/>
                          </a:solidFill>
                          <a:latin typeface="+mn-lt"/>
                          <a:ea typeface="+mn-ea"/>
                          <a:cs typeface="+mn-cs"/>
                        </a:rPr>
                        <a:t> </a:t>
                      </a:r>
                      <a:r>
                        <a:rPr kumimoji="0" lang="tr-TR" sz="1200" kern="1200" dirty="0" smtClean="0">
                          <a:solidFill>
                            <a:schemeClr val="dk1"/>
                          </a:solidFill>
                          <a:latin typeface="+mn-lt"/>
                          <a:ea typeface="+mn-ea"/>
                          <a:cs typeface="+mn-cs"/>
                        </a:rPr>
                        <a:t>15</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Milyon</a:t>
                      </a:r>
                      <a:r>
                        <a:rPr kumimoji="0" lang="en-US" sz="1200" kern="1200" dirty="0" smtClean="0">
                          <a:solidFill>
                            <a:schemeClr val="dk1"/>
                          </a:solidFill>
                          <a:latin typeface="+mn-lt"/>
                          <a:ea typeface="+mn-ea"/>
                          <a:cs typeface="+mn-cs"/>
                        </a:rPr>
                        <a:t> TL </a:t>
                      </a:r>
                      <a:r>
                        <a:rPr kumimoji="0" lang="en-US" sz="1200" kern="1200" dirty="0" err="1" smtClean="0">
                          <a:solidFill>
                            <a:schemeClr val="dk1"/>
                          </a:solidFill>
                          <a:latin typeface="+mn-lt"/>
                          <a:ea typeface="+mn-ea"/>
                          <a:cs typeface="+mn-cs"/>
                        </a:rPr>
                        <a:t>tutarında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kaynak</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Anadolu</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Üniversitesi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Döner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Sermaye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İşletmesinin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Açıköğretim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Fakültesine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ait</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hesaplardan</a:t>
                      </a:r>
                      <a:r>
                        <a:rPr kumimoji="0" lang="en-US" sz="1200" kern="1200" dirty="0" smtClean="0">
                          <a:solidFill>
                            <a:schemeClr val="dk1"/>
                          </a:solidFill>
                          <a:latin typeface="+mn-lt"/>
                          <a:ea typeface="+mn-ea"/>
                          <a:cs typeface="+mn-cs"/>
                        </a:rPr>
                        <a:t> </a:t>
                      </a:r>
                      <a:r>
                        <a:rPr kumimoji="0" lang="tr-TR" sz="1200" kern="1200" dirty="0" smtClean="0">
                          <a:solidFill>
                            <a:schemeClr val="dk1"/>
                          </a:solidFill>
                          <a:latin typeface="+mn-lt"/>
                          <a:ea typeface="+mn-ea"/>
                          <a:cs typeface="+mn-cs"/>
                        </a:rPr>
                        <a:t>3</a:t>
                      </a:r>
                      <a:r>
                        <a:rPr kumimoji="0" lang="en-US" sz="1200" kern="1200" dirty="0" smtClean="0">
                          <a:solidFill>
                            <a:schemeClr val="dk1"/>
                          </a:solidFill>
                          <a:latin typeface="+mn-lt"/>
                          <a:ea typeface="+mn-ea"/>
                          <a:cs typeface="+mn-cs"/>
                        </a:rPr>
                        <a:t>0 </a:t>
                      </a:r>
                      <a:r>
                        <a:rPr kumimoji="0" lang="en-US" sz="1200" kern="1200" dirty="0" err="1" smtClean="0">
                          <a:solidFill>
                            <a:schemeClr val="dk1"/>
                          </a:solidFill>
                          <a:latin typeface="+mn-lt"/>
                          <a:ea typeface="+mn-ea"/>
                          <a:cs typeface="+mn-cs"/>
                        </a:rPr>
                        <a:t>Milyon</a:t>
                      </a:r>
                      <a:r>
                        <a:rPr kumimoji="0" lang="en-US" sz="1200" kern="1200" dirty="0" smtClean="0">
                          <a:solidFill>
                            <a:schemeClr val="dk1"/>
                          </a:solidFill>
                          <a:latin typeface="+mn-lt"/>
                          <a:ea typeface="+mn-ea"/>
                          <a:cs typeface="+mn-cs"/>
                        </a:rPr>
                        <a:t> TL </a:t>
                      </a:r>
                      <a:r>
                        <a:rPr kumimoji="0" lang="en-US" sz="1200" kern="1200" dirty="0" err="1" smtClean="0">
                          <a:solidFill>
                            <a:schemeClr val="dk1"/>
                          </a:solidFill>
                          <a:latin typeface="+mn-lt"/>
                          <a:ea typeface="+mn-ea"/>
                          <a:cs typeface="+mn-cs"/>
                        </a:rPr>
                        <a:t>tutarında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kaynak</a:t>
                      </a:r>
                      <a:r>
                        <a:rPr kumimoji="0" lang="en-US" sz="1200" kern="1200" dirty="0" smtClean="0">
                          <a:solidFill>
                            <a:schemeClr val="dk1"/>
                          </a:solidFill>
                          <a:latin typeface="+mn-lt"/>
                          <a:ea typeface="+mn-ea"/>
                          <a:cs typeface="+mn-cs"/>
                        </a:rPr>
                        <a:t>, İstanbul </a:t>
                      </a:r>
                      <a:r>
                        <a:rPr kumimoji="0" lang="en-US" sz="1200" kern="1200" dirty="0" err="1" smtClean="0">
                          <a:solidFill>
                            <a:schemeClr val="dk1"/>
                          </a:solidFill>
                          <a:latin typeface="+mn-lt"/>
                          <a:ea typeface="+mn-ea"/>
                          <a:cs typeface="+mn-cs"/>
                        </a:rPr>
                        <a:t>Üniversitesi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Döner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Sermaye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İşletmesinin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Açıköğretim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Fakültesine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ait</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hesaplardan</a:t>
                      </a:r>
                      <a:r>
                        <a:rPr kumimoji="0" lang="en-US" sz="1200" kern="1200" dirty="0" smtClean="0">
                          <a:solidFill>
                            <a:schemeClr val="dk1"/>
                          </a:solidFill>
                          <a:latin typeface="+mn-lt"/>
                          <a:ea typeface="+mn-ea"/>
                          <a:cs typeface="+mn-cs"/>
                        </a:rPr>
                        <a:t> </a:t>
                      </a:r>
                      <a:r>
                        <a:rPr kumimoji="0" lang="en-US" sz="1200" kern="1200" dirty="0" smtClean="0">
                          <a:solidFill>
                            <a:schemeClr val="dk1"/>
                          </a:solidFill>
                          <a:latin typeface="+mn-lt"/>
                          <a:ea typeface="+mn-ea"/>
                          <a:cs typeface="+mn-cs"/>
                        </a:rPr>
                        <a:t>1</a:t>
                      </a:r>
                      <a:r>
                        <a:rPr kumimoji="0" lang="tr-TR" sz="1200" kern="1200" dirty="0" smtClean="0">
                          <a:solidFill>
                            <a:schemeClr val="dk1"/>
                          </a:solidFill>
                          <a:latin typeface="+mn-lt"/>
                          <a:ea typeface="+mn-ea"/>
                          <a:cs typeface="+mn-cs"/>
                        </a:rPr>
                        <a:t>0</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Milyon</a:t>
                      </a:r>
                      <a:r>
                        <a:rPr kumimoji="0" lang="en-US" sz="1200" kern="1200" dirty="0" smtClean="0">
                          <a:solidFill>
                            <a:schemeClr val="dk1"/>
                          </a:solidFill>
                          <a:latin typeface="+mn-lt"/>
                          <a:ea typeface="+mn-ea"/>
                          <a:cs typeface="+mn-cs"/>
                        </a:rPr>
                        <a:t> TL </a:t>
                      </a:r>
                      <a:r>
                        <a:rPr kumimoji="0" lang="en-US" sz="1200" kern="1200" dirty="0" err="1" smtClean="0">
                          <a:solidFill>
                            <a:schemeClr val="dk1"/>
                          </a:solidFill>
                          <a:latin typeface="+mn-lt"/>
                          <a:ea typeface="+mn-ea"/>
                          <a:cs typeface="+mn-cs"/>
                        </a:rPr>
                        <a:t>tutarında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kaynak</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ve</a:t>
                      </a:r>
                      <a:r>
                        <a:rPr kumimoji="0" lang="en-US" sz="1200" kern="1200" dirty="0" smtClean="0">
                          <a:solidFill>
                            <a:schemeClr val="dk1"/>
                          </a:solidFill>
                          <a:latin typeface="+mn-lt"/>
                          <a:ea typeface="+mn-ea"/>
                          <a:cs typeface="+mn-cs"/>
                        </a:rPr>
                        <a:t> Atatürk </a:t>
                      </a:r>
                      <a:r>
                        <a:rPr kumimoji="0" lang="en-US" sz="1200" kern="1200" dirty="0" err="1" smtClean="0">
                          <a:solidFill>
                            <a:schemeClr val="dk1"/>
                          </a:solidFill>
                          <a:latin typeface="+mn-lt"/>
                          <a:ea typeface="+mn-ea"/>
                          <a:cs typeface="+mn-cs"/>
                        </a:rPr>
                        <a:t>Üniversitesi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Döner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Sermaye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İşletmesinin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Açıköğretim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Fakültesine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ait</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hesaplardan</a:t>
                      </a:r>
                      <a:r>
                        <a:rPr kumimoji="0" lang="en-US" sz="1200" kern="1200" dirty="0" smtClean="0">
                          <a:solidFill>
                            <a:schemeClr val="dk1"/>
                          </a:solidFill>
                          <a:latin typeface="+mn-lt"/>
                          <a:ea typeface="+mn-ea"/>
                          <a:cs typeface="+mn-cs"/>
                        </a:rPr>
                        <a:t> </a:t>
                      </a:r>
                      <a:r>
                        <a:rPr kumimoji="0" lang="tr-TR" sz="1200" kern="1200" dirty="0" smtClean="0">
                          <a:solidFill>
                            <a:schemeClr val="dk1"/>
                          </a:solidFill>
                          <a:latin typeface="+mn-lt"/>
                          <a:ea typeface="+mn-ea"/>
                          <a:cs typeface="+mn-cs"/>
                        </a:rPr>
                        <a:t>1</a:t>
                      </a:r>
                      <a:r>
                        <a:rPr kumimoji="0" lang="en-US" sz="1200" kern="1200" dirty="0" smtClean="0">
                          <a:solidFill>
                            <a:schemeClr val="dk1"/>
                          </a:solidFill>
                          <a:latin typeface="+mn-lt"/>
                          <a:ea typeface="+mn-ea"/>
                          <a:cs typeface="+mn-cs"/>
                        </a:rPr>
                        <a:t>0 </a:t>
                      </a:r>
                      <a:r>
                        <a:rPr kumimoji="0" lang="en-US" sz="1200" kern="1200" dirty="0" err="1" smtClean="0">
                          <a:solidFill>
                            <a:schemeClr val="dk1"/>
                          </a:solidFill>
                          <a:latin typeface="+mn-lt"/>
                          <a:ea typeface="+mn-ea"/>
                          <a:cs typeface="+mn-cs"/>
                        </a:rPr>
                        <a:t>Milyon</a:t>
                      </a:r>
                      <a:r>
                        <a:rPr kumimoji="0" lang="en-US" sz="1200" kern="1200" dirty="0" smtClean="0">
                          <a:solidFill>
                            <a:schemeClr val="dk1"/>
                          </a:solidFill>
                          <a:latin typeface="+mn-lt"/>
                          <a:ea typeface="+mn-ea"/>
                          <a:cs typeface="+mn-cs"/>
                        </a:rPr>
                        <a:t> TL </a:t>
                      </a:r>
                      <a:r>
                        <a:rPr kumimoji="0" lang="en-US" sz="1200" kern="1200" dirty="0" err="1" smtClean="0">
                          <a:solidFill>
                            <a:schemeClr val="dk1"/>
                          </a:solidFill>
                          <a:latin typeface="+mn-lt"/>
                          <a:ea typeface="+mn-ea"/>
                          <a:cs typeface="+mn-cs"/>
                        </a:rPr>
                        <a:t>tutarında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kaynak</a:t>
                      </a:r>
                      <a:r>
                        <a:rPr kumimoji="0" lang="en-US" sz="1200" kern="1200" dirty="0" smtClean="0">
                          <a:solidFill>
                            <a:schemeClr val="dk1"/>
                          </a:solidFill>
                          <a:latin typeface="+mn-lt"/>
                          <a:ea typeface="+mn-ea"/>
                          <a:cs typeface="+mn-cs"/>
                        </a:rPr>
                        <a:t>, Nisan </a:t>
                      </a:r>
                      <a:r>
                        <a:rPr kumimoji="0" lang="en-US" sz="1200" kern="1200" dirty="0" err="1" smtClean="0">
                          <a:solidFill>
                            <a:schemeClr val="dk1"/>
                          </a:solidFill>
                          <a:latin typeface="+mn-lt"/>
                          <a:ea typeface="+mn-ea"/>
                          <a:cs typeface="+mn-cs"/>
                        </a:rPr>
                        <a:t>ve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Ekim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ayı</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sonuna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kadar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iki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eşit</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taksitte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Yükseköğretim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Kurulu</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Başkanlığı</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muhasebe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birimi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hesabına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aktarılır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Aktarılan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bu</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tutar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Başkanlık</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bütçesinin</a:t>
                      </a:r>
                      <a:r>
                        <a:rPr kumimoji="0" lang="en-US" sz="1200" kern="1200" dirty="0" smtClean="0">
                          <a:solidFill>
                            <a:schemeClr val="dk1"/>
                          </a:solidFill>
                          <a:latin typeface="+mn-lt"/>
                          <a:ea typeface="+mn-ea"/>
                          <a:cs typeface="+mn-cs"/>
                        </a:rPr>
                        <a:t> (B) </a:t>
                      </a:r>
                      <a:r>
                        <a:rPr kumimoji="0" lang="en-US" sz="1200" kern="1200" dirty="0" err="1" smtClean="0">
                          <a:solidFill>
                            <a:schemeClr val="dk1"/>
                          </a:solidFill>
                          <a:latin typeface="+mn-lt"/>
                          <a:ea typeface="+mn-ea"/>
                          <a:cs typeface="+mn-cs"/>
                        </a:rPr>
                        <a:t>işaretli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cetveline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öz</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gelir</a:t>
                      </a:r>
                      <a:r>
                        <a:rPr kumimoji="0" lang="en-US" sz="1200" kern="1200" dirty="0" smtClean="0">
                          <a:solidFill>
                            <a:schemeClr val="dk1"/>
                          </a:solidFill>
                          <a:latin typeface="+mn-lt"/>
                          <a:ea typeface="+mn-ea"/>
                          <a:cs typeface="+mn-cs"/>
                        </a:rPr>
                        <a:t>, (A) </a:t>
                      </a:r>
                      <a:r>
                        <a:rPr kumimoji="0" lang="en-US" sz="1200" kern="1200" dirty="0" err="1" smtClean="0">
                          <a:solidFill>
                            <a:schemeClr val="dk1"/>
                          </a:solidFill>
                          <a:latin typeface="+mn-lt"/>
                          <a:ea typeface="+mn-ea"/>
                          <a:cs typeface="+mn-cs"/>
                        </a:rPr>
                        <a:t>işaretli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cetveline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ödenek</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kaydedilir</a:t>
                      </a:r>
                      <a:r>
                        <a:rPr kumimoji="0" lang="en-US" sz="1200" kern="1200" dirty="0" smtClean="0">
                          <a:solidFill>
                            <a:schemeClr val="dk1"/>
                          </a:solidFill>
                          <a:latin typeface="+mn-lt"/>
                          <a:ea typeface="+mn-ea"/>
                          <a:cs typeface="+mn-cs"/>
                        </a:rPr>
                        <a:t>. Bu </a:t>
                      </a:r>
                      <a:r>
                        <a:rPr kumimoji="0" lang="en-US" sz="1200" kern="1200" dirty="0" err="1" smtClean="0">
                          <a:solidFill>
                            <a:schemeClr val="dk1"/>
                          </a:solidFill>
                          <a:latin typeface="+mn-lt"/>
                          <a:ea typeface="+mn-ea"/>
                          <a:cs typeface="+mn-cs"/>
                        </a:rPr>
                        <a:t>gelirler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ile</a:t>
                      </a:r>
                      <a:r>
                        <a:rPr kumimoji="0" lang="en-US" sz="1200" kern="1200" dirty="0" smtClean="0">
                          <a:solidFill>
                            <a:schemeClr val="dk1"/>
                          </a:solidFill>
                          <a:latin typeface="+mn-lt"/>
                          <a:ea typeface="+mn-ea"/>
                          <a:cs typeface="+mn-cs"/>
                        </a:rPr>
                        <a:t> 4/11/1981 </a:t>
                      </a:r>
                      <a:r>
                        <a:rPr kumimoji="0" lang="en-US" sz="1200" kern="1200" dirty="0" err="1" smtClean="0">
                          <a:solidFill>
                            <a:schemeClr val="dk1"/>
                          </a:solidFill>
                          <a:latin typeface="+mn-lt"/>
                          <a:ea typeface="+mn-ea"/>
                          <a:cs typeface="+mn-cs"/>
                        </a:rPr>
                        <a:t>tarihli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ve</a:t>
                      </a:r>
                      <a:r>
                        <a:rPr kumimoji="0" lang="en-US" sz="1200" kern="1200" dirty="0" smtClean="0">
                          <a:solidFill>
                            <a:schemeClr val="dk1"/>
                          </a:solidFill>
                          <a:latin typeface="+mn-lt"/>
                          <a:ea typeface="+mn-ea"/>
                          <a:cs typeface="+mn-cs"/>
                        </a:rPr>
                        <a:t> 2547 </a:t>
                      </a:r>
                      <a:r>
                        <a:rPr kumimoji="0" lang="en-US" sz="1200" kern="1200" dirty="0" err="1" smtClean="0">
                          <a:solidFill>
                            <a:schemeClr val="dk1"/>
                          </a:solidFill>
                          <a:latin typeface="+mn-lt"/>
                          <a:ea typeface="+mn-ea"/>
                          <a:cs typeface="+mn-cs"/>
                        </a:rPr>
                        <a:t>sayılı</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Yükseköğretim</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Kanununun</a:t>
                      </a:r>
                      <a:r>
                        <a:rPr kumimoji="0" lang="en-US" sz="1200" kern="1200" dirty="0" smtClean="0">
                          <a:solidFill>
                            <a:schemeClr val="dk1"/>
                          </a:solidFill>
                          <a:latin typeface="+mn-lt"/>
                          <a:ea typeface="+mn-ea"/>
                          <a:cs typeface="+mn-cs"/>
                        </a:rPr>
                        <a:t> 10 </a:t>
                      </a:r>
                      <a:r>
                        <a:rPr kumimoji="0" lang="en-US" sz="1200" kern="1200" dirty="0" err="1" smtClean="0">
                          <a:solidFill>
                            <a:schemeClr val="dk1"/>
                          </a:solidFill>
                          <a:latin typeface="+mn-lt"/>
                          <a:ea typeface="+mn-ea"/>
                          <a:cs typeface="+mn-cs"/>
                        </a:rPr>
                        <a:t>uncu</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maddesinin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sekizinci</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fıkrası</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kapsamında</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elde</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edilen</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gelirler</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söz</a:t>
                      </a:r>
                      <a:r>
                        <a:rPr kumimoji="0" lang="en-US" sz="1200" kern="1200" dirty="0" smtClean="0">
                          <a:solidFill>
                            <a:schemeClr val="dk1"/>
                          </a:solidFill>
                          <a:latin typeface="+mn-lt"/>
                          <a:ea typeface="+mn-ea"/>
                          <a:cs typeface="+mn-cs"/>
                        </a:rPr>
                        <a:t> </a:t>
                      </a:r>
                      <a:r>
                        <a:rPr kumimoji="0" lang="en-US" sz="1200" kern="1200" dirty="0" err="1" smtClean="0">
                          <a:solidFill>
                            <a:schemeClr val="dk1"/>
                          </a:solidFill>
                          <a:latin typeface="+mn-lt"/>
                          <a:ea typeface="+mn-ea"/>
                          <a:cs typeface="+mn-cs"/>
                        </a:rPr>
                        <a:t>konusu</a:t>
                      </a:r>
                      <a:r>
                        <a:rPr kumimoji="0" lang="tr-TR" sz="1200" kern="1200" dirty="0" smtClean="0">
                          <a:solidFill>
                            <a:schemeClr val="dk1"/>
                          </a:solidFill>
                          <a:latin typeface="+mn-lt"/>
                          <a:ea typeface="+mn-ea"/>
                          <a:cs typeface="+mn-cs"/>
                        </a:rPr>
                        <a:t> madde hükümlerine göre (Milli Savunma Bakanlığı bünyesindeki yükseköğretim kurumları ile Jandarma ve Sahil Güvenlik Akademisinde öğrenim gören öğrenci ve öğretim elemanlarının değişim programları kapsamında desteklenmesi de dahil olmak üzere) kullanılır. Buna ilave olarak söz konusu gelirler;</a:t>
                      </a:r>
                    </a:p>
                    <a:p>
                      <a:pPr algn="just"/>
                      <a:r>
                        <a:rPr kumimoji="0" lang="tr-TR" sz="1200" kern="1200" dirty="0" smtClean="0">
                          <a:solidFill>
                            <a:schemeClr val="dk1"/>
                          </a:solidFill>
                          <a:latin typeface="+mn-lt"/>
                          <a:ea typeface="+mn-ea"/>
                          <a:cs typeface="+mn-cs"/>
                        </a:rPr>
                        <a:t>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a:t>
                      </a:r>
                    </a:p>
                    <a:p>
                      <a:pPr algn="just"/>
                      <a:r>
                        <a:rPr kumimoji="0" lang="tr-TR" sz="1200" kern="1200" dirty="0" smtClean="0">
                          <a:solidFill>
                            <a:schemeClr val="dk1"/>
                          </a:solidFill>
                          <a:latin typeface="+mn-lt"/>
                          <a:ea typeface="+mn-ea"/>
                          <a:cs typeface="+mn-cs"/>
                        </a:rPr>
                        <a:t>b) Yükseköğretim üst kuruluşlarının fiziki kapasitesinin güçlendirilmesi kapsamında her türlü mal ve hizmet alımı ile yapım işleri,</a:t>
                      </a:r>
                    </a:p>
                    <a:p>
                      <a:pPr algn="just"/>
                      <a:r>
                        <a:rPr kumimoji="0" lang="tr-TR" sz="1200" kern="1200" dirty="0" smtClean="0">
                          <a:solidFill>
                            <a:schemeClr val="dk1"/>
                          </a:solidFill>
                          <a:latin typeface="+mn-lt"/>
                          <a:ea typeface="+mn-ea"/>
                          <a:cs typeface="+mn-cs"/>
                        </a:rPr>
                        <a:t>c)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elemanlarının katılımına ilişkin ilgili mevzuatı uyarınca ödenmesi gereken giderlerin karşılanması,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569460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779266014"/>
              </p:ext>
            </p:extLst>
          </p:nvPr>
        </p:nvGraphicFramePr>
        <p:xfrm>
          <a:off x="195251" y="188641"/>
          <a:ext cx="8841245" cy="6309360"/>
        </p:xfrm>
        <a:graphic>
          <a:graphicData uri="http://schemas.openxmlformats.org/drawingml/2006/table">
            <a:tbl>
              <a:tblPr firstRow="1" bandRow="1">
                <a:tableStyleId>{5C22544A-7EE6-4342-B048-85BDC9FD1C3A}</a:tableStyleId>
              </a:tblPr>
              <a:tblGrid>
                <a:gridCol w="8841245"/>
              </a:tblGrid>
              <a:tr h="383981">
                <a:tc>
                  <a:txBody>
                    <a:bodyPr/>
                    <a:lstStyle/>
                    <a:p>
                      <a:pPr marL="0" indent="0" algn="ctr">
                        <a:buNone/>
                      </a:pP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04451">
                <a:tc>
                  <a:txBody>
                    <a:bodyPr/>
                    <a:lstStyle/>
                    <a:p>
                      <a:pPr algn="just"/>
                      <a:r>
                        <a:rPr kumimoji="0" lang="tr-TR" sz="1050" b="0" kern="1200" dirty="0" smtClean="0">
                          <a:solidFill>
                            <a:schemeClr val="dk1"/>
                          </a:solidFill>
                          <a:latin typeface="+mn-lt"/>
                          <a:ea typeface="+mn-ea"/>
                          <a:cs typeface="+mn-cs"/>
                        </a:rPr>
                        <a:t>ç)</a:t>
                      </a:r>
                      <a:r>
                        <a:rPr kumimoji="0" lang="tr-TR" sz="1800" kern="1200" dirty="0" smtClean="0">
                          <a:solidFill>
                            <a:schemeClr val="dk1"/>
                          </a:solidFill>
                          <a:latin typeface="+mn-lt"/>
                          <a:ea typeface="+mn-ea"/>
                          <a:cs typeface="+mn-cs"/>
                        </a:rPr>
                        <a:t> </a:t>
                      </a:r>
                      <a:r>
                        <a:rPr kumimoji="0" lang="tr-TR" sz="1100" kern="1200" dirty="0" smtClean="0">
                          <a:solidFill>
                            <a:schemeClr val="dk1"/>
                          </a:solidFill>
                          <a:latin typeface="+mn-lt"/>
                          <a:ea typeface="+mn-ea"/>
                          <a:cs typeface="+mn-cs"/>
                        </a:rPr>
                        <a:t>Türkiye’de akademik derece ve diploma almak ve/veya değişim programları kapsamında gelmek isteyen öğrencilere yönelik bilgilendirme ve tanıtım faaliyetleri ile web tabanlı ortak başvuru sistemi kurulması,</a:t>
                      </a:r>
                    </a:p>
                    <a:p>
                      <a:r>
                        <a:rPr kumimoji="0" lang="tr-TR" sz="1100" kern="1200" dirty="0" smtClean="0">
                          <a:solidFill>
                            <a:schemeClr val="dk1"/>
                          </a:solidFill>
                          <a:latin typeface="+mn-lt"/>
                          <a:ea typeface="+mn-ea"/>
                          <a:cs typeface="+mn-cs"/>
                        </a:rPr>
                        <a:t>d) Yükseköğretim Kurulunun işbirliği protokolü ve/veya mutabakat zabtı imzaladığı ülkelerden gelecek olan yabancı uyruklu öğrencilerin lisans ve lisansüstü öğrenim ücretinin karşılanması ve/veya bu kapsamdaki öğrencilere, 3/3/2004 tarihli ve 5102 sayılı Yükseköğrenim Öğrencilerine Burs Kredi Verilmesine İlişkin Kanununa göre lisans öğrenimi gören öğrencilere ödenmekte olan aylık burs tutarının üç katını aşmamak üzere burs verilmesi ayrıca Türkçe dil eğitimi giderlerinin, 5510 sayılı Kanunun 60 </a:t>
                      </a:r>
                      <a:r>
                        <a:rPr kumimoji="0" lang="tr-TR" sz="1100" kern="1200" dirty="0" err="1" smtClean="0">
                          <a:solidFill>
                            <a:schemeClr val="dk1"/>
                          </a:solidFill>
                          <a:latin typeface="+mn-lt"/>
                          <a:ea typeface="+mn-ea"/>
                          <a:cs typeface="+mn-cs"/>
                        </a:rPr>
                        <a:t>ıncı</a:t>
                      </a:r>
                      <a:r>
                        <a:rPr kumimoji="0" lang="tr-TR" sz="1100" kern="1200" dirty="0" smtClean="0">
                          <a:solidFill>
                            <a:schemeClr val="dk1"/>
                          </a:solidFill>
                          <a:latin typeface="+mn-lt"/>
                          <a:ea typeface="+mn-ea"/>
                          <a:cs typeface="+mn-cs"/>
                        </a:rPr>
                        <a:t> maddesinin yedinci fıkrasına göre ilgililerin adına tahakkuk eden genel sağlık sigortası primlerinin, Yükseköğrenim Kredi ve Yurtlar Kurumuna bağlı yurtlarda barınmaları şartıyla yurt ücretlerinin ödenmesi, e) Yükseköğretim Kurulu tarafından belirlenecek Devlet üniversitelerindeki lisans programlarına ilk üç sırada yerleşen öğrenciler ile ülkemizin bilimsel düzeyinin gelişimine yönelik olmak üzere Devlet üniversitelerinde bulunan ve Yükseköğretim Kurulu tarafından belirlenecek öncelikli alanlarda yapılan doktora programlarındaki öğrencilere 5102 sayılı Kanuna tabi olmaksızın burs verilmesi,</a:t>
                      </a:r>
                    </a:p>
                    <a:p>
                      <a:r>
                        <a:rPr kumimoji="0" lang="en-US" sz="1100" kern="1200" dirty="0" smtClean="0">
                          <a:solidFill>
                            <a:schemeClr val="dk1"/>
                          </a:solidFill>
                          <a:latin typeface="+mn-lt"/>
                          <a:ea typeface="+mn-ea"/>
                          <a:cs typeface="+mn-cs"/>
                        </a:rPr>
                        <a:t>f) </a:t>
                      </a:r>
                      <a:r>
                        <a:rPr kumimoji="0" lang="en-US" sz="1100" kern="1200" dirty="0" err="1" smtClean="0">
                          <a:solidFill>
                            <a:schemeClr val="dk1"/>
                          </a:solidFill>
                          <a:latin typeface="+mn-lt"/>
                          <a:ea typeface="+mn-ea"/>
                          <a:cs typeface="+mn-cs"/>
                        </a:rPr>
                        <a:t>Yükseköğretim</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Kurulunca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belirlenmiş</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öncelikli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alanlarda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Devlet</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üniversitelerinin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araştırma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görevlisi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kadrosunda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bulunan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doktora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öğrencilerine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doktora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tezi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aşamasında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ihtiyaç</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duyulması</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halinde</a:t>
                      </a:r>
                      <a:r>
                        <a:rPr kumimoji="0" lang="en-US" sz="1100" kern="1200" dirty="0" smtClean="0">
                          <a:solidFill>
                            <a:schemeClr val="dk1"/>
                          </a:solidFill>
                          <a:latin typeface="+mn-lt"/>
                          <a:ea typeface="+mn-ea"/>
                          <a:cs typeface="+mn-cs"/>
                        </a:rPr>
                        <a:t> en </a:t>
                      </a:r>
                      <a:r>
                        <a:rPr kumimoji="0" lang="en-US" sz="1100" kern="1200" dirty="0" err="1" smtClean="0">
                          <a:solidFill>
                            <a:schemeClr val="dk1"/>
                          </a:solidFill>
                          <a:latin typeface="+mn-lt"/>
                          <a:ea typeface="+mn-ea"/>
                          <a:cs typeface="+mn-cs"/>
                        </a:rPr>
                        <a:t>fazla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bir</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yıla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kadar</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mecburi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hizmet</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yükümlülüğüne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ilişkin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hükümler</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uygulanmaksızın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aylık</a:t>
                      </a:r>
                      <a:r>
                        <a:rPr kumimoji="0" lang="en-US" sz="1100" kern="1200" dirty="0" smtClean="0">
                          <a:solidFill>
                            <a:schemeClr val="dk1"/>
                          </a:solidFill>
                          <a:latin typeface="+mn-lt"/>
                          <a:ea typeface="+mn-ea"/>
                          <a:cs typeface="+mn-cs"/>
                        </a:rPr>
                        <a:t> </a:t>
                      </a:r>
                      <a:r>
                        <a:rPr kumimoji="0" lang="tr-TR" sz="1100" kern="1200" dirty="0" smtClean="0">
                          <a:solidFill>
                            <a:schemeClr val="dk1"/>
                          </a:solidFill>
                          <a:latin typeface="+mn-lt"/>
                          <a:ea typeface="+mn-ea"/>
                          <a:cs typeface="+mn-cs"/>
                        </a:rPr>
                        <a:t>4</a:t>
                      </a:r>
                      <a:r>
                        <a:rPr kumimoji="0" lang="en-US" sz="1100" kern="1200" dirty="0" smtClean="0">
                          <a:solidFill>
                            <a:schemeClr val="dk1"/>
                          </a:solidFill>
                          <a:latin typeface="+mn-lt"/>
                          <a:ea typeface="+mn-ea"/>
                          <a:cs typeface="+mn-cs"/>
                        </a:rPr>
                        <a:t>.500 </a:t>
                      </a:r>
                      <a:r>
                        <a:rPr kumimoji="0" lang="en-US" sz="1100" kern="1200" dirty="0" err="1" smtClean="0">
                          <a:solidFill>
                            <a:schemeClr val="dk1"/>
                          </a:solidFill>
                          <a:latin typeface="+mn-lt"/>
                          <a:ea typeface="+mn-ea"/>
                          <a:cs typeface="+mn-cs"/>
                        </a:rPr>
                        <a:t>TL’yi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geçmemek</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üzere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gittikleri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ülkeye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göre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Yükseköğretim</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Kurulunca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belirlenecek</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tutarda</a:t>
                      </a:r>
                      <a:r>
                        <a:rPr kumimoji="0" lang="en-US" sz="1100" kern="1200" dirty="0" smtClean="0">
                          <a:solidFill>
                            <a:schemeClr val="dk1"/>
                          </a:solidFill>
                          <a:latin typeface="+mn-lt"/>
                          <a:ea typeface="+mn-ea"/>
                          <a:cs typeface="+mn-cs"/>
                        </a:rPr>
                        <a:t> yurt </a:t>
                      </a:r>
                      <a:r>
                        <a:rPr kumimoji="0" lang="en-US" sz="1100" kern="1200" dirty="0" err="1" smtClean="0">
                          <a:solidFill>
                            <a:schemeClr val="dk1"/>
                          </a:solidFill>
                          <a:latin typeface="+mn-lt"/>
                          <a:ea typeface="+mn-ea"/>
                          <a:cs typeface="+mn-cs"/>
                        </a:rPr>
                        <a:t>dışında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araştırma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bursu</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verilmesi</a:t>
                      </a:r>
                      <a:r>
                        <a:rPr kumimoji="0" lang="en-US" sz="1100" kern="1200" dirty="0" smtClean="0">
                          <a:solidFill>
                            <a:schemeClr val="dk1"/>
                          </a:solidFill>
                          <a:latin typeface="+mn-lt"/>
                          <a:ea typeface="+mn-ea"/>
                          <a:cs typeface="+mn-cs"/>
                        </a:rPr>
                        <a:t>, </a:t>
                      </a:r>
                      <a:endParaRPr kumimoji="0" lang="tr-TR" sz="1100" kern="1200" dirty="0" smtClean="0">
                        <a:solidFill>
                          <a:schemeClr val="dk1"/>
                        </a:solidFill>
                        <a:latin typeface="+mn-lt"/>
                        <a:ea typeface="+mn-ea"/>
                        <a:cs typeface="+mn-cs"/>
                      </a:endParaRPr>
                    </a:p>
                    <a:p>
                      <a:r>
                        <a:rPr kumimoji="0" lang="en-US" sz="1100" kern="1200" dirty="0" smtClean="0">
                          <a:solidFill>
                            <a:schemeClr val="dk1"/>
                          </a:solidFill>
                          <a:latin typeface="+mn-lt"/>
                          <a:ea typeface="+mn-ea"/>
                          <a:cs typeface="+mn-cs"/>
                        </a:rPr>
                        <a:t>g) </a:t>
                      </a:r>
                      <a:r>
                        <a:rPr kumimoji="0" lang="en-US" sz="1100" kern="1200" dirty="0" err="1" smtClean="0">
                          <a:solidFill>
                            <a:schemeClr val="dk1"/>
                          </a:solidFill>
                          <a:latin typeface="+mn-lt"/>
                          <a:ea typeface="+mn-ea"/>
                          <a:cs typeface="+mn-cs"/>
                        </a:rPr>
                        <a:t>Devlet</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üniversitelerindeki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öğretim</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elemanlarının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dil</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yeterliliklerinin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artırılmasına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yönelik</a:t>
                      </a:r>
                      <a:r>
                        <a:rPr kumimoji="0" lang="en-US" sz="1100" kern="1200" dirty="0" smtClean="0">
                          <a:solidFill>
                            <a:schemeClr val="dk1"/>
                          </a:solidFill>
                          <a:latin typeface="+mn-lt"/>
                          <a:ea typeface="+mn-ea"/>
                          <a:cs typeface="+mn-cs"/>
                        </a:rPr>
                        <a:t> en </a:t>
                      </a:r>
                      <a:r>
                        <a:rPr kumimoji="0" lang="en-US" sz="1100" kern="1200" dirty="0" err="1" smtClean="0">
                          <a:solidFill>
                            <a:schemeClr val="dk1"/>
                          </a:solidFill>
                          <a:latin typeface="+mn-lt"/>
                          <a:ea typeface="+mn-ea"/>
                          <a:cs typeface="+mn-cs"/>
                        </a:rPr>
                        <a:t>az</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iki</a:t>
                      </a:r>
                      <a:r>
                        <a:rPr kumimoji="0" lang="en-US" sz="1100" kern="1200" dirty="0" smtClean="0">
                          <a:solidFill>
                            <a:schemeClr val="dk1"/>
                          </a:solidFill>
                          <a:latin typeface="+mn-lt"/>
                          <a:ea typeface="+mn-ea"/>
                          <a:cs typeface="+mn-cs"/>
                        </a:rPr>
                        <a:t> ay </a:t>
                      </a:r>
                      <a:r>
                        <a:rPr kumimoji="0" lang="en-US" sz="1100" kern="1200" dirty="0" err="1" smtClean="0">
                          <a:solidFill>
                            <a:schemeClr val="dk1"/>
                          </a:solidFill>
                          <a:latin typeface="+mn-lt"/>
                          <a:ea typeface="+mn-ea"/>
                          <a:cs typeface="+mn-cs"/>
                        </a:rPr>
                        <a:t>ve</a:t>
                      </a:r>
                      <a:r>
                        <a:rPr kumimoji="0" lang="en-US" sz="1100" kern="1200" dirty="0" smtClean="0">
                          <a:solidFill>
                            <a:schemeClr val="dk1"/>
                          </a:solidFill>
                          <a:latin typeface="+mn-lt"/>
                          <a:ea typeface="+mn-ea"/>
                          <a:cs typeface="+mn-cs"/>
                        </a:rPr>
                        <a:t> en </a:t>
                      </a:r>
                      <a:r>
                        <a:rPr kumimoji="0" lang="en-US" sz="1100" kern="1200" dirty="0" err="1" smtClean="0">
                          <a:solidFill>
                            <a:schemeClr val="dk1"/>
                          </a:solidFill>
                          <a:latin typeface="+mn-lt"/>
                          <a:ea typeface="+mn-ea"/>
                          <a:cs typeface="+mn-cs"/>
                        </a:rPr>
                        <a:t>fazla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altı</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aya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kadar</a:t>
                      </a:r>
                      <a:r>
                        <a:rPr kumimoji="0" lang="en-US" sz="1100" kern="1200" dirty="0" smtClean="0">
                          <a:solidFill>
                            <a:schemeClr val="dk1"/>
                          </a:solidFill>
                          <a:latin typeface="+mn-lt"/>
                          <a:ea typeface="+mn-ea"/>
                          <a:cs typeface="+mn-cs"/>
                        </a:rPr>
                        <a:t> yurt </a:t>
                      </a:r>
                      <a:r>
                        <a:rPr kumimoji="0" lang="en-US" sz="1100" kern="1200" dirty="0" err="1" smtClean="0">
                          <a:solidFill>
                            <a:schemeClr val="dk1"/>
                          </a:solidFill>
                          <a:latin typeface="+mn-lt"/>
                          <a:ea typeface="+mn-ea"/>
                          <a:cs typeface="+mn-cs"/>
                        </a:rPr>
                        <a:t>dışında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katıldıkları</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yabancı</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dil</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kursu</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giderlerinin</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desteklenmesi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amacıyla</a:t>
                      </a:r>
                      <a:r>
                        <a:rPr kumimoji="0" lang="en-US" sz="1100" kern="1200" dirty="0" smtClean="0">
                          <a:solidFill>
                            <a:schemeClr val="dk1"/>
                          </a:solidFill>
                          <a:latin typeface="+mn-lt"/>
                          <a:ea typeface="+mn-ea"/>
                          <a:cs typeface="+mn-cs"/>
                        </a:rPr>
                        <a:t> her </a:t>
                      </a:r>
                      <a:r>
                        <a:rPr kumimoji="0" lang="en-US" sz="1100" kern="1200" dirty="0" err="1" smtClean="0">
                          <a:solidFill>
                            <a:schemeClr val="dk1"/>
                          </a:solidFill>
                          <a:latin typeface="+mn-lt"/>
                          <a:ea typeface="+mn-ea"/>
                          <a:cs typeface="+mn-cs"/>
                        </a:rPr>
                        <a:t>bir</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öğretim</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elemanına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aylık</a:t>
                      </a:r>
                      <a:r>
                        <a:rPr kumimoji="0" lang="en-US" sz="1100" kern="1200" dirty="0" smtClean="0">
                          <a:solidFill>
                            <a:schemeClr val="dk1"/>
                          </a:solidFill>
                          <a:latin typeface="+mn-lt"/>
                          <a:ea typeface="+mn-ea"/>
                          <a:cs typeface="+mn-cs"/>
                        </a:rPr>
                        <a:t> </a:t>
                      </a:r>
                      <a:r>
                        <a:rPr kumimoji="0" lang="tr-TR" sz="1100" kern="1200" dirty="0" smtClean="0">
                          <a:solidFill>
                            <a:schemeClr val="dk1"/>
                          </a:solidFill>
                          <a:latin typeface="+mn-lt"/>
                          <a:ea typeface="+mn-ea"/>
                          <a:cs typeface="+mn-cs"/>
                        </a:rPr>
                        <a:t>3</a:t>
                      </a:r>
                      <a:r>
                        <a:rPr kumimoji="0" lang="en-US" sz="1100" kern="1200" dirty="0" smtClean="0">
                          <a:solidFill>
                            <a:schemeClr val="dk1"/>
                          </a:solidFill>
                          <a:latin typeface="+mn-lt"/>
                          <a:ea typeface="+mn-ea"/>
                          <a:cs typeface="+mn-cs"/>
                        </a:rPr>
                        <a:t>.500 </a:t>
                      </a:r>
                      <a:r>
                        <a:rPr kumimoji="0" lang="en-US" sz="1100" kern="1200" dirty="0" err="1" smtClean="0">
                          <a:solidFill>
                            <a:schemeClr val="dk1"/>
                          </a:solidFill>
                          <a:latin typeface="+mn-lt"/>
                          <a:ea typeface="+mn-ea"/>
                          <a:cs typeface="+mn-cs"/>
                        </a:rPr>
                        <a:t>TL'yi</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geçmemek</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üzere</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Yükseköğretim</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Kurulunca</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belirlenecek</a:t>
                      </a:r>
                      <a:r>
                        <a:rPr kumimoji="0" lang="en-US" sz="1100" kern="1200" dirty="0" smtClean="0">
                          <a:solidFill>
                            <a:schemeClr val="dk1"/>
                          </a:solidFill>
                          <a:latin typeface="+mn-lt"/>
                          <a:ea typeface="+mn-ea"/>
                          <a:cs typeface="+mn-cs"/>
                        </a:rPr>
                        <a:t> </a:t>
                      </a:r>
                      <a:r>
                        <a:rPr kumimoji="0" lang="en-US" sz="1100" kern="1200" dirty="0" err="1" smtClean="0">
                          <a:solidFill>
                            <a:schemeClr val="dk1"/>
                          </a:solidFill>
                          <a:latin typeface="+mn-lt"/>
                          <a:ea typeface="+mn-ea"/>
                          <a:cs typeface="+mn-cs"/>
                        </a:rPr>
                        <a:t>tutarda</a:t>
                      </a:r>
                      <a:r>
                        <a:rPr kumimoji="0" lang="en-US" sz="1100" kern="1200" dirty="0" smtClean="0">
                          <a:solidFill>
                            <a:schemeClr val="dk1"/>
                          </a:solidFill>
                          <a:latin typeface="+mn-lt"/>
                          <a:ea typeface="+mn-ea"/>
                          <a:cs typeface="+mn-cs"/>
                        </a:rPr>
                        <a:t> burs </a:t>
                      </a:r>
                      <a:r>
                        <a:rPr kumimoji="0" lang="en-US" sz="1100" kern="1200" dirty="0" err="1" smtClean="0">
                          <a:solidFill>
                            <a:schemeClr val="dk1"/>
                          </a:solidFill>
                          <a:latin typeface="+mn-lt"/>
                          <a:ea typeface="+mn-ea"/>
                          <a:cs typeface="+mn-cs"/>
                        </a:rPr>
                        <a:t>ödenmesi</a:t>
                      </a:r>
                      <a:r>
                        <a:rPr kumimoji="0" lang="en-US" sz="1100" kern="1200" dirty="0" smtClean="0">
                          <a:solidFill>
                            <a:schemeClr val="dk1"/>
                          </a:solidFill>
                          <a:latin typeface="+mn-lt"/>
                          <a:ea typeface="+mn-ea"/>
                          <a:cs typeface="+mn-cs"/>
                        </a:rPr>
                        <a:t>,</a:t>
                      </a:r>
                      <a:endParaRPr kumimoji="0" lang="tr-TR" sz="1100" kern="1200" dirty="0" smtClean="0">
                        <a:solidFill>
                          <a:schemeClr val="dk1"/>
                        </a:solidFill>
                        <a:latin typeface="+mn-lt"/>
                        <a:ea typeface="+mn-ea"/>
                        <a:cs typeface="+mn-cs"/>
                      </a:endParaRPr>
                    </a:p>
                    <a:p>
                      <a:r>
                        <a:rPr kumimoji="0" lang="tr-TR" sz="1100" kern="1200" dirty="0" smtClean="0">
                          <a:solidFill>
                            <a:schemeClr val="dk1"/>
                          </a:solidFill>
                          <a:latin typeface="+mn-lt"/>
                          <a:ea typeface="+mn-ea"/>
                          <a:cs typeface="+mn-cs"/>
                        </a:rPr>
                        <a:t>h) Yükseköğretim Kurulunca belirlenecek yurt dışındaki ülke ve yükseköğretim kurumlarında Türk Dili ve Edebiyatı, Türkoloji ve Türk Dili programlarında öğrenim gören, bulunduğu ülkenin vatandaşı olan lisans öğrencilerine burs verilmesi,</a:t>
                      </a:r>
                    </a:p>
                    <a:p>
                      <a:r>
                        <a:rPr kumimoji="0" lang="tr-TR" sz="1100" kern="1200" dirty="0" smtClean="0">
                          <a:solidFill>
                            <a:schemeClr val="dk1"/>
                          </a:solidFill>
                          <a:latin typeface="+mn-lt"/>
                          <a:ea typeface="+mn-ea"/>
                          <a:cs typeface="+mn-cs"/>
                        </a:rPr>
                        <a:t>amacıyla Yükseköğretim Kurulu tarafından veya ilgili yükseköğretim kurumuna kaynak aktarmak suretiyle kullanılabilir. Öğretim üyesi ve araştırmacı yetiştirilmesi kapsamında 2547 sayılı Kanunun 39 uncu maddesine göre yurtdışına öğretim elemanı gönderilmesine ilişkin olarak sağlanacak destek tutarı söz konusu gelirlerin yüzde 10’unu,  (c) bendi kapsamında yapılacak harcamalar ise yine bu gelirlerin yüzde 5’ini geçemez. (f) ve (g) bentlerinden yararlanacak öğretim elemanı sayısı her bir bent kapsamında </a:t>
                      </a:r>
                      <a:r>
                        <a:rPr kumimoji="0" lang="tr-TR" sz="1100" kern="1200" dirty="0" smtClean="0">
                          <a:solidFill>
                            <a:schemeClr val="dk1"/>
                          </a:solidFill>
                          <a:latin typeface="+mn-lt"/>
                          <a:ea typeface="+mn-ea"/>
                          <a:cs typeface="+mn-cs"/>
                        </a:rPr>
                        <a:t>200 </a:t>
                      </a:r>
                      <a:r>
                        <a:rPr kumimoji="0" lang="tr-TR" sz="1100" kern="1200" dirty="0" smtClean="0">
                          <a:solidFill>
                            <a:schemeClr val="dk1"/>
                          </a:solidFill>
                          <a:latin typeface="+mn-lt"/>
                          <a:ea typeface="+mn-ea"/>
                          <a:cs typeface="+mn-cs"/>
                        </a:rPr>
                        <a:t>kişiyi, (h) bendi kapsamında burslardan yararlanacak öğrenci sayısı </a:t>
                      </a:r>
                      <a:r>
                        <a:rPr kumimoji="0" lang="tr-TR" sz="1100" kern="1200" dirty="0" smtClean="0">
                          <a:solidFill>
                            <a:schemeClr val="dk1"/>
                          </a:solidFill>
                          <a:latin typeface="+mn-lt"/>
                          <a:ea typeface="+mn-ea"/>
                          <a:cs typeface="+mn-cs"/>
                        </a:rPr>
                        <a:t>200 </a:t>
                      </a:r>
                      <a:r>
                        <a:rPr kumimoji="0" lang="tr-TR" sz="1100" kern="1200" dirty="0" smtClean="0">
                          <a:solidFill>
                            <a:schemeClr val="dk1"/>
                          </a:solidFill>
                          <a:latin typeface="+mn-lt"/>
                          <a:ea typeface="+mn-ea"/>
                          <a:cs typeface="+mn-cs"/>
                        </a:rPr>
                        <a:t>kişiyi </a:t>
                      </a:r>
                      <a:r>
                        <a:rPr kumimoji="0" lang="tr-TR" sz="1100" kern="1200" dirty="0" smtClean="0">
                          <a:solidFill>
                            <a:schemeClr val="dk1"/>
                          </a:solidFill>
                          <a:latin typeface="+mn-lt"/>
                          <a:ea typeface="+mn-ea"/>
                          <a:cs typeface="+mn-cs"/>
                        </a:rPr>
                        <a:t>geçemez. </a:t>
                      </a:r>
                      <a:r>
                        <a:rPr lang="tr-TR" sz="1100" dirty="0" smtClean="0"/>
                        <a:t>(d) bendi kapsamında burslardan yararlanacak öğrenci sayısı 200 kişiyi, (f) ve (g) bentlerinden yararlanacak öğretim 225 elemanı sayısı her bir bent kapsamında 200 kişiyi, (h) bendi kapsamında burslardan yararlanacak öğrenci sayısı 150 kişiyi geçemez. (f) ve (g) bentleri kapsamında gidenlere 6245 sayılı Kanun uyarınca harcırah ödenmez, ancak (f) bendi kapsamında gidenlerin sadece gidiş ve dönüşlerinde yol masrafları karşılanabilir. (d), (e), (f), (g) ve (h) bentlerinin uygulamasına ilişkin usul ve esaslar Hazine ve Maliye Bakanlığının uygun görüşü üzerine Yükseköğretim Kurulu tarafından belirlenir. (f) bendi kapsamında gönderilenlerden mücbir sebepler hariç olmak üzere; yurtiçindeki üniversitesine dönmeyenler, döndükten sonra doktorasını tamamlayamayanlar ile doktora süresinin bitiminden önce herhangi bir sebeple üniversitesi ile ilişiği kesilenler, yurtiçi aylıkları hariç olmak üzere anılan bent kapsamında yapılan tüm masrafların iki katı tutarında borçlandırılır. </a:t>
                      </a: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01738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73791983"/>
              </p:ext>
            </p:extLst>
          </p:nvPr>
        </p:nvGraphicFramePr>
        <p:xfrm>
          <a:off x="467544" y="476672"/>
          <a:ext cx="8219256" cy="5728893"/>
        </p:xfrm>
        <a:graphic>
          <a:graphicData uri="http://schemas.openxmlformats.org/drawingml/2006/table">
            <a:tbl>
              <a:tblPr firstRow="1" bandRow="1">
                <a:tableStyleId>{BC89EF96-8CEA-46FF-86C4-4CE0E7609802}</a:tableStyleId>
              </a:tblPr>
              <a:tblGrid>
                <a:gridCol w="6408712">
                  <a:extLst>
                    <a:ext uri="{9D8B030D-6E8A-4147-A177-3AD203B41FA5}">
                      <a16:colId xmlns="" xmlns:a16="http://schemas.microsoft.com/office/drawing/2014/main" val="20000"/>
                    </a:ext>
                  </a:extLst>
                </a:gridCol>
                <a:gridCol w="1810544">
                  <a:extLst>
                    <a:ext uri="{9D8B030D-6E8A-4147-A177-3AD203B41FA5}">
                      <a16:colId xmlns="" xmlns:a16="http://schemas.microsoft.com/office/drawing/2014/main" val="20001"/>
                    </a:ext>
                  </a:extLst>
                </a:gridCol>
              </a:tblGrid>
              <a:tr h="642448">
                <a:tc gridSpan="2">
                  <a:txBody>
                    <a:bodyPr/>
                    <a:lstStyle/>
                    <a:p>
                      <a:pPr algn="ctr"/>
                      <a:r>
                        <a:rPr lang="tr-TR" sz="2000" b="1" dirty="0">
                          <a:solidFill>
                            <a:schemeClr val="bg1"/>
                          </a:solidFill>
                        </a:rPr>
                        <a:t>4734 SAYILI KAMU İHALE KANUNUNDA GEÇEN PARASAL LİMİTLER</a:t>
                      </a:r>
                      <a:endParaRPr lang="tr-TR" sz="2000" b="1" kern="1200" dirty="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0"/>
                  </a:ext>
                </a:extLst>
              </a:tr>
              <a:tr h="977638">
                <a:tc>
                  <a:txBody>
                    <a:bodyPr/>
                    <a:lstStyle/>
                    <a:p>
                      <a:pPr algn="just"/>
                      <a:r>
                        <a:rPr lang="tr-TR" sz="1400" b="1" u="sng" kern="1200" dirty="0">
                          <a:solidFill>
                            <a:srgbClr val="002060"/>
                          </a:solidFill>
                          <a:latin typeface="+mn-lt"/>
                          <a:ea typeface="+mn-ea"/>
                          <a:cs typeface="+mn-cs"/>
                        </a:rPr>
                        <a:t>Pazarlık Usulü </a:t>
                      </a:r>
                    </a:p>
                    <a:p>
                      <a:pPr algn="just"/>
                      <a:r>
                        <a:rPr lang="tr-TR" sz="1400" b="1" kern="1200" dirty="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301.208,00</a:t>
                      </a:r>
                      <a:r>
                        <a:rPr lang="tr-TR" sz="1400" b="1" u="sng" kern="1200" baseline="0" dirty="0" smtClean="0">
                          <a:solidFill>
                            <a:srgbClr val="FF0000"/>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u="none" kern="1200" dirty="0">
                          <a:solidFill>
                            <a:srgbClr val="002060"/>
                          </a:solidFill>
                          <a:latin typeface="+mn-lt"/>
                          <a:ea typeface="+mn-ea"/>
                          <a:cs typeface="+mn-cs"/>
                        </a:rPr>
                        <a:t>na </a:t>
                      </a:r>
                      <a:r>
                        <a:rPr lang="tr-TR" sz="1400" b="1" kern="1200" dirty="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977638">
                <a:tc>
                  <a:txBody>
                    <a:bodyPr/>
                    <a:lstStyle/>
                    <a:p>
                      <a:pPr algn="just"/>
                      <a:r>
                        <a:rPr lang="tr-TR" sz="1400" b="1" u="sng" kern="1200" dirty="0">
                          <a:solidFill>
                            <a:srgbClr val="002060"/>
                          </a:solidFill>
                          <a:latin typeface="+mn-lt"/>
                          <a:ea typeface="+mn-ea"/>
                          <a:cs typeface="+mn-cs"/>
                        </a:rPr>
                        <a:t>Doğrudan Temin</a:t>
                      </a:r>
                    </a:p>
                    <a:p>
                      <a:pPr algn="just"/>
                      <a:r>
                        <a:rPr lang="tr-TR" sz="1400" b="1" kern="1200" dirty="0">
                          <a:solidFill>
                            <a:srgbClr val="002060"/>
                          </a:solidFill>
                          <a:latin typeface="+mn-lt"/>
                          <a:ea typeface="+mn-ea"/>
                          <a:cs typeface="+mn-cs"/>
                        </a:rPr>
                        <a:t>(d) Büyükşehir belediyesi sınırları dahilinde bulunan idarelerin </a:t>
                      </a:r>
                      <a:r>
                        <a:rPr lang="tr-TR" sz="1400" b="1" u="sng" kern="1200" dirty="0" smtClean="0">
                          <a:solidFill>
                            <a:srgbClr val="FF0000"/>
                          </a:solidFill>
                          <a:latin typeface="+mn-lt"/>
                          <a:ea typeface="+mn-ea"/>
                          <a:cs typeface="+mn-cs"/>
                        </a:rPr>
                        <a:t>90.358,00</a:t>
                      </a:r>
                      <a:r>
                        <a:rPr lang="tr-TR" sz="1400" b="1" u="sng" kern="1200" dirty="0" smtClean="0">
                          <a:solidFill>
                            <a:schemeClr val="accent2">
                              <a:lumMod val="75000"/>
                            </a:schemeClr>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kern="1200" dirty="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30.101,00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yi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2"/>
                  </a:ext>
                </a:extLst>
              </a:tr>
              <a:tr h="1424558">
                <a:tc>
                  <a:txBody>
                    <a:bodyPr/>
                    <a:lstStyle/>
                    <a:p>
                      <a:pPr algn="just"/>
                      <a:r>
                        <a:rPr lang="tr-TR" sz="1400" b="1" u="sng" kern="1200" dirty="0">
                          <a:solidFill>
                            <a:srgbClr val="002060"/>
                          </a:solidFill>
                          <a:latin typeface="+mn-lt"/>
                          <a:ea typeface="+mn-ea"/>
                          <a:cs typeface="+mn-cs"/>
                        </a:rPr>
                        <a:t>Kamu İhale Kurumu Payı (On binde beş)</a:t>
                      </a:r>
                      <a:endParaRPr lang="tr-TR" sz="1400" b="1" kern="1200" dirty="0">
                        <a:solidFill>
                          <a:srgbClr val="002060"/>
                        </a:solidFill>
                        <a:latin typeface="+mn-lt"/>
                        <a:ea typeface="+mn-ea"/>
                        <a:cs typeface="+mn-cs"/>
                      </a:endParaRPr>
                    </a:p>
                    <a:p>
                      <a:pPr algn="just"/>
                      <a:r>
                        <a:rPr lang="tr-TR" sz="1400" b="1" kern="1200" dirty="0">
                          <a:solidFill>
                            <a:srgbClr val="002060"/>
                          </a:solidFill>
                          <a:latin typeface="+mn-lt"/>
                          <a:ea typeface="+mn-ea"/>
                          <a:cs typeface="+mn-cs"/>
                        </a:rPr>
                        <a:t>Düzenlenecek sözleşmelerden bedeli</a:t>
                      </a:r>
                      <a:r>
                        <a:rPr lang="tr-TR" sz="1400" b="1" kern="1200" baseline="0" dirty="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602.479,00 </a:t>
                      </a:r>
                      <a:r>
                        <a:rPr lang="tr-TR" sz="1400" b="1" u="sng" kern="1200" baseline="0" dirty="0">
                          <a:solidFill>
                            <a:srgbClr val="FF0000"/>
                          </a:solidFill>
                          <a:latin typeface="+mn-lt"/>
                          <a:ea typeface="+mn-ea"/>
                          <a:cs typeface="+mn-cs"/>
                        </a:rPr>
                        <a:t>TL</a:t>
                      </a:r>
                      <a:r>
                        <a:rPr lang="tr-TR" sz="1400" b="1" u="none" kern="1200" baseline="0" dirty="0">
                          <a:solidFill>
                            <a:srgbClr val="FF0000"/>
                          </a:solidFill>
                          <a:latin typeface="+mn-lt"/>
                          <a:ea typeface="+mn-ea"/>
                          <a:cs typeface="+mn-cs"/>
                        </a:rPr>
                        <a:t> </a:t>
                      </a:r>
                      <a:r>
                        <a:rPr lang="tr-TR" sz="1400" b="1" kern="1200" dirty="0">
                          <a:solidFill>
                            <a:srgbClr val="002060"/>
                          </a:solidFill>
                          <a:latin typeface="+mn-lt"/>
                          <a:ea typeface="+mn-ea"/>
                          <a:cs typeface="+mn-cs"/>
                        </a:rPr>
                        <a:t>yi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 </a:t>
                      </a:r>
                      <a:r>
                        <a:rPr lang="tr-TR" sz="1400" b="1" kern="120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3"/>
                  </a:ext>
                </a:extLst>
              </a:tr>
              <a:tr h="1648019">
                <a:tc>
                  <a:txBody>
                    <a:bodyPr/>
                    <a:lstStyle/>
                    <a:p>
                      <a:pPr algn="just"/>
                      <a:r>
                        <a:rPr lang="tr-TR" sz="1400" b="1" kern="1200" dirty="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334.368,00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Md.62/h</a:t>
                      </a:r>
                    </a:p>
                    <a:p>
                      <a:pPr algn="ct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2019/1</a:t>
                      </a:r>
                      <a:r>
                        <a:rPr lang="tr-TR" sz="1400" b="1" kern="1200" baseline="0" dirty="0" smtClean="0">
                          <a:solidFill>
                            <a:srgbClr val="002060"/>
                          </a:solidFill>
                          <a:latin typeface="+mn-lt"/>
                          <a:ea typeface="+mn-ea"/>
                          <a:cs typeface="+mn-cs"/>
                        </a:rPr>
                        <a:t> </a:t>
                      </a:r>
                      <a:r>
                        <a:rPr lang="tr-TR" sz="1400" b="1" kern="1200" baseline="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5812 sayılı </a:t>
                      </a:r>
                      <a:r>
                        <a:rPr lang="tr-TR" sz="1400" b="1" kern="1200" baseline="0" dirty="0">
                          <a:solidFill>
                            <a:srgbClr val="002060"/>
                          </a:solidFill>
                          <a:latin typeface="+mn-lt"/>
                          <a:ea typeface="+mn-ea"/>
                          <a:cs typeface="+mn-cs"/>
                        </a:rPr>
                        <a:t> Kanun</a:t>
                      </a:r>
                    </a:p>
                    <a:p>
                      <a:pPr algn="ctr"/>
                      <a:r>
                        <a:rPr lang="tr-TR" sz="1400" b="1" kern="1200" baseline="0" dirty="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49141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501675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u="sng" dirty="0" smtClean="0">
                <a:solidFill>
                  <a:srgbClr val="FF0000"/>
                </a:solidFill>
              </a:rPr>
              <a:t>90</a:t>
            </a:r>
            <a:r>
              <a:rPr lang="tr-TR" sz="1600" b="1" u="sng" dirty="0" smtClean="0">
                <a:solidFill>
                  <a:srgbClr val="FF0000"/>
                </a:solidFill>
              </a:rPr>
              <a:t>.358,00</a:t>
            </a:r>
            <a:r>
              <a:rPr lang="tr-TR" sz="1600" dirty="0" smtClean="0"/>
              <a:t>diğer </a:t>
            </a:r>
            <a:r>
              <a:rPr lang="tr-TR" sz="1600" dirty="0"/>
              <a:t>idarelerin </a:t>
            </a:r>
            <a:r>
              <a:rPr lang="tr-TR" sz="1600" b="1" u="sng" dirty="0" smtClean="0">
                <a:solidFill>
                  <a:srgbClr val="FF0000"/>
                </a:solidFill>
              </a:rPr>
              <a:t>30</a:t>
            </a:r>
            <a:r>
              <a:rPr lang="tr-TR" sz="1600" b="1" u="sng" dirty="0" smtClean="0">
                <a:solidFill>
                  <a:srgbClr val="FF0000"/>
                </a:solidFill>
              </a:rPr>
              <a:t>.101,00 </a:t>
            </a:r>
            <a:r>
              <a:rPr lang="tr-TR" sz="1600" b="1" u="sng" dirty="0" smtClean="0">
                <a:solidFill>
                  <a:srgbClr val="FF0000"/>
                </a:solidFill>
              </a:rPr>
              <a:t>TL </a:t>
            </a:r>
            <a:r>
              <a:rPr lang="tr-TR" sz="1600" dirty="0" smtClean="0"/>
              <a:t>aşmayan </a:t>
            </a:r>
            <a:r>
              <a:rPr lang="tr-TR" sz="1600" dirty="0"/>
              <a:t>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586776807"/>
              </p:ext>
            </p:extLst>
          </p:nvPr>
        </p:nvGraphicFramePr>
        <p:xfrm>
          <a:off x="251520" y="476672"/>
          <a:ext cx="8496944" cy="5573518"/>
        </p:xfrm>
        <a:graphic>
          <a:graphicData uri="http://schemas.openxmlformats.org/drawingml/2006/table">
            <a:tbl>
              <a:tblPr firstRow="1" bandRow="1">
                <a:tableStyleId>{5C22544A-7EE6-4342-B048-85BDC9FD1C3A}</a:tableStyleId>
              </a:tblPr>
              <a:tblGrid>
                <a:gridCol w="6657322">
                  <a:extLst>
                    <a:ext uri="{9D8B030D-6E8A-4147-A177-3AD203B41FA5}">
                      <a16:colId xmlns="" xmlns:a16="http://schemas.microsoft.com/office/drawing/2014/main" val="20000"/>
                    </a:ext>
                  </a:extLst>
                </a:gridCol>
                <a:gridCol w="1839622">
                  <a:extLst>
                    <a:ext uri="{9D8B030D-6E8A-4147-A177-3AD203B41FA5}">
                      <a16:colId xmlns="" xmlns:a16="http://schemas.microsoft.com/office/drawing/2014/main" val="20001"/>
                    </a:ext>
                  </a:extLst>
                </a:gridCol>
              </a:tblGrid>
              <a:tr h="720082">
                <a:tc gridSpan="2">
                  <a:txBody>
                    <a:bodyPr/>
                    <a:lstStyle/>
                    <a:p>
                      <a:pPr algn="ctr"/>
                      <a:r>
                        <a:rPr lang="tr-TR" sz="1800" b="1" dirty="0">
                          <a:solidFill>
                            <a:schemeClr val="bg1"/>
                          </a:solidFill>
                        </a:rPr>
                        <a:t>BİLİMSEL</a:t>
                      </a:r>
                      <a:r>
                        <a:rPr lang="tr-TR" sz="1800" b="1" baseline="0" dirty="0">
                          <a:solidFill>
                            <a:schemeClr val="bg1"/>
                          </a:solidFill>
                        </a:rPr>
                        <a:t> ARAŞTIRMA PROJELERİ İHALE YÖNETMELİĞİNDE </a:t>
                      </a:r>
                      <a:r>
                        <a:rPr lang="tr-TR" sz="1800" b="1" dirty="0">
                          <a:solidFill>
                            <a:schemeClr val="bg1"/>
                          </a:solidFill>
                        </a:rPr>
                        <a:t>GEÇEN EŞİK DEĞERLER VE PARASAL LİMİTLER</a:t>
                      </a:r>
                      <a:endParaRPr lang="tr-TR" dirty="0"/>
                    </a:p>
                  </a:txBody>
                  <a:tcPr/>
                </a:tc>
                <a:tc hMerge="1">
                  <a:txBody>
                    <a:bodyPr/>
                    <a:lstStyle/>
                    <a:p>
                      <a:endParaRPr lang="tr-TR" dirty="0"/>
                    </a:p>
                  </a:txBody>
                  <a:tcPr/>
                </a:tc>
                <a:extLst>
                  <a:ext uri="{0D108BD9-81ED-4DB2-BD59-A6C34878D82A}">
                    <a16:rowId xmlns="" xmlns:a16="http://schemas.microsoft.com/office/drawing/2014/main" val="10000"/>
                  </a:ext>
                </a:extLst>
              </a:tr>
              <a:tr h="1180932">
                <a:tc gridSpan="2">
                  <a:txBody>
                    <a:bodyPr/>
                    <a:lstStyle/>
                    <a:p>
                      <a:pPr algn="just"/>
                      <a:r>
                        <a:rPr lang="tr-TR" sz="1600" dirty="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a:t>ncı</a:t>
                      </a:r>
                      <a:r>
                        <a:rPr lang="tr-TR" sz="1600" dirty="0"/>
                        <a:t> maddesinde belirtilen parasal limitler </a:t>
                      </a:r>
                      <a:r>
                        <a:rPr lang="tr-TR" sz="1600" b="1" dirty="0">
                          <a:solidFill>
                            <a:srgbClr val="FF0000"/>
                          </a:solidFill>
                        </a:rPr>
                        <a:t>Yükseköğretim Kurulu</a:t>
                      </a:r>
                      <a:r>
                        <a:rPr lang="tr-TR" sz="1600" dirty="0"/>
                        <a:t> tarafından belirlenir.</a:t>
                      </a:r>
                    </a:p>
                  </a:txBody>
                  <a:tcPr/>
                </a:tc>
                <a:tc hMerge="1">
                  <a:txBody>
                    <a:bodyPr/>
                    <a:lstStyle/>
                    <a:p>
                      <a:endParaRPr lang="tr-TR" dirty="0"/>
                    </a:p>
                  </a:txBody>
                  <a:tcPr/>
                </a:tc>
                <a:extLst>
                  <a:ext uri="{0D108BD9-81ED-4DB2-BD59-A6C34878D82A}">
                    <a16:rowId xmlns="" xmlns:a16="http://schemas.microsoft.com/office/drawing/2014/main" val="10001"/>
                  </a:ext>
                </a:extLst>
              </a:tr>
              <a:tr h="1180932">
                <a:tc>
                  <a:txBody>
                    <a:bodyPr/>
                    <a:lstStyle/>
                    <a:p>
                      <a:pPr algn="just"/>
                      <a:r>
                        <a:rPr lang="tr-TR" sz="1600" dirty="0"/>
                        <a:t>6. maddenin  (a) Bendine istinaden  Kararnamenin eki  esasların “Pazarlık Usulü” başlığı altındaki  20 inci maddesinin (f) bendi için kullanılacak parasal limit 4734 sayılı Kamu İhale Kanununun 21 inci maddesinin (f) bendi için belirlenen limitin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301.228,00  </a:t>
                      </a:r>
                      <a:r>
                        <a:rPr kumimoji="0" lang="tr-TR" sz="1600" b="1" i="0" u="none" strike="noStrike" kern="1200" cap="none" spc="0" normalizeH="0" baseline="0" noProof="0" dirty="0">
                          <a:ln>
                            <a:noFill/>
                          </a:ln>
                          <a:solidFill>
                            <a:srgbClr val="002060"/>
                          </a:solidFill>
                          <a:effectLst/>
                          <a:uLnTx/>
                          <a:uFillTx/>
                          <a:latin typeface="Calibri"/>
                          <a:ea typeface="+mn-ea"/>
                          <a:cs typeface="+mn-cs"/>
                        </a:rPr>
                        <a:t>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903.684,00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 xmlns:a16="http://schemas.microsoft.com/office/drawing/2014/main" val="10002"/>
                  </a:ext>
                </a:extLst>
              </a:tr>
              <a:tr h="1180932">
                <a:tc>
                  <a:txBody>
                    <a:bodyPr/>
                    <a:lstStyle/>
                    <a:p>
                      <a:pPr algn="just"/>
                      <a:r>
                        <a:rPr lang="tr-TR" sz="1600" dirty="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30.101</a:t>
                      </a:r>
                      <a:r>
                        <a:rPr kumimoji="0" lang="en-US" sz="1600" b="1" i="0" u="none" strike="noStrike" kern="1200" cap="none" spc="0" normalizeH="0" baseline="0" noProof="0" dirty="0" smtClean="0">
                          <a:ln>
                            <a:noFill/>
                          </a:ln>
                          <a:solidFill>
                            <a:srgbClr val="002060"/>
                          </a:solidFill>
                          <a:effectLst/>
                          <a:uLnTx/>
                          <a:uFillTx/>
                          <a:latin typeface="Calibri"/>
                          <a:ea typeface="+mn-ea"/>
                          <a:cs typeface="+mn-cs"/>
                        </a:rPr>
                        <a:t>,</a:t>
                      </a:r>
                      <a:r>
                        <a:rPr kumimoji="0" lang="tr-TR" sz="1600" b="1" i="0" u="none" strike="noStrike" kern="1200" cap="none" spc="0" normalizeH="0" baseline="0" noProof="0" dirty="0">
                          <a:ln>
                            <a:noFill/>
                          </a:ln>
                          <a:solidFill>
                            <a:srgbClr val="002060"/>
                          </a:solidFill>
                          <a:effectLst/>
                          <a:uLnTx/>
                          <a:uFillTx/>
                          <a:latin typeface="Calibri"/>
                          <a:ea typeface="+mn-ea"/>
                          <a:cs typeface="+mn-cs"/>
                        </a:rPr>
                        <a:t>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90.303,00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 xmlns:a16="http://schemas.microsoft.com/office/drawing/2014/main" val="10003"/>
                  </a:ext>
                </a:extLst>
              </a:tr>
              <a:tr h="1180932">
                <a:tc>
                  <a:txBody>
                    <a:bodyPr/>
                    <a:lstStyle/>
                    <a:p>
                      <a:pPr algn="just"/>
                      <a:r>
                        <a:rPr lang="tr-TR" sz="1600" dirty="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1.656.600,00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45347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8016692"/>
              </p:ext>
            </p:extLst>
          </p:nvPr>
        </p:nvGraphicFramePr>
        <p:xfrm>
          <a:off x="323528" y="332656"/>
          <a:ext cx="8568952" cy="300607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2340597"/>
                <a:gridCol w="1841924"/>
                <a:gridCol w="2082175"/>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01/01/2019-01/07/2019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0,130597</a:t>
                      </a:r>
                      <a:endParaRPr lang="tr-TR" dirty="0" smtClean="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Hazine ve Maliye </a:t>
                      </a:r>
                      <a:r>
                        <a:rPr lang="tr-TR" sz="1200" dirty="0" smtClean="0"/>
                        <a:t>Bakanlığı </a:t>
                      </a:r>
                      <a:r>
                        <a:rPr lang="tr-TR" sz="1200" dirty="0" smtClean="0"/>
                        <a:t> 08.01.2019 </a:t>
                      </a:r>
                      <a:r>
                        <a:rPr lang="tr-TR" sz="1200" dirty="0" smtClean="0"/>
                        <a:t>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01/01/2019-01/07/2019 </a:t>
                      </a:r>
                      <a:r>
                        <a:rPr lang="nb-NO" sz="1400" dirty="0" smtClean="0"/>
                        <a:t>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2,044187</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01/01/2019-01/07/2019</a:t>
                      </a:r>
                      <a:r>
                        <a:rPr lang="nb-NO" sz="1400" dirty="0" smtClean="0"/>
                        <a:t>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fontAlgn="t"/>
                      <a:r>
                        <a:rPr lang="tr-TR" dirty="0"/>
                        <a:t/>
                      </a:r>
                      <a:br>
                        <a:rPr lang="tr-TR" dirty="0"/>
                      </a:br>
                      <a:r>
                        <a:rPr lang="tr-TR" dirty="0" smtClean="0"/>
                        <a:t>0,041416</a:t>
                      </a:r>
                      <a:endParaRPr lang="tr-TR" dirty="0"/>
                    </a:p>
                  </a:txBody>
                  <a:tcPr marL="0" marR="0" marT="0" marB="0">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098272688"/>
              </p:ext>
            </p:extLst>
          </p:nvPr>
        </p:nvGraphicFramePr>
        <p:xfrm>
          <a:off x="323528" y="3861048"/>
          <a:ext cx="8568950" cy="1584176"/>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1123324"/>
                <a:gridCol w="1713790"/>
                <a:gridCol w="1713790"/>
                <a:gridCol w="1713790"/>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201</a:t>
                      </a:r>
                      <a:r>
                        <a:rPr lang="tr-TR" sz="1800" b="1" i="0" u="none" strike="noStrike" dirty="0" smtClean="0">
                          <a:solidFill>
                            <a:srgbClr val="FFFFFF"/>
                          </a:solidFill>
                          <a:latin typeface="Calibri"/>
                        </a:rPr>
                        <a:t>9</a:t>
                      </a:r>
                      <a:r>
                        <a:rPr lang="it-IT" sz="1800" b="1" i="0" u="none" strike="noStrike" dirty="0" smtClean="0">
                          <a:solidFill>
                            <a:srgbClr val="FFFFFF"/>
                          </a:solidFill>
                          <a:latin typeface="Calibri"/>
                        </a:rPr>
                        <a:t> </a:t>
                      </a:r>
                      <a:r>
                        <a:rPr lang="it-IT" sz="1800" b="1" i="0" u="none" strike="noStrike" dirty="0" smtClean="0">
                          <a:solidFill>
                            <a:srgbClr val="FFFFFF"/>
                          </a:solidFill>
                          <a:latin typeface="Calibri"/>
                        </a:rPr>
                        <a:t>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2048">
                <a:tc>
                  <a:txBody>
                    <a:bodyPr/>
                    <a:lstStyle/>
                    <a:p>
                      <a:pPr algn="ctr"/>
                      <a:r>
                        <a:rPr kumimoji="0" lang="tr-TR" sz="1200" b="0" i="0" kern="1200" dirty="0" smtClean="0">
                          <a:solidFill>
                            <a:schemeClr val="dk1"/>
                          </a:solidFill>
                          <a:latin typeface="+mn-lt"/>
                          <a:ea typeface="+mn-ea"/>
                          <a:cs typeface="+mn-cs"/>
                        </a:rPr>
                        <a:t>01/01/2019-31/12/2019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a:t>
                      </a:r>
                      <a:r>
                        <a:rPr kumimoji="0" lang="tr-TR" b="0" i="0" kern="1200" dirty="0" smtClean="0">
                          <a:solidFill>
                            <a:schemeClr val="dk1"/>
                          </a:solidFill>
                          <a:effectLst/>
                          <a:latin typeface="+mn-lt"/>
                          <a:ea typeface="+mn-ea"/>
                          <a:cs typeface="+mn-cs"/>
                        </a:rPr>
                        <a:t>85</a:t>
                      </a:r>
                      <a:r>
                        <a:rPr kumimoji="0" lang="tr-TR" b="0" i="0" kern="1200" dirty="0" smtClean="0">
                          <a:solidFill>
                            <a:schemeClr val="dk1"/>
                          </a:solidFill>
                          <a:latin typeface="+mn-lt"/>
                          <a:ea typeface="+mn-ea"/>
                          <a:cs typeface="+mn-cs"/>
                        </a:rPr>
                        <a:t>,28 </a:t>
                      </a:r>
                      <a:r>
                        <a:rPr kumimoji="0" lang="tr-TR" b="0" i="0" kern="1200" dirty="0" smtClean="0">
                          <a:solidFill>
                            <a:schemeClr val="dk1"/>
                          </a:solidFill>
                          <a:latin typeface="+mn-lt"/>
                          <a:ea typeface="+mn-ea"/>
                          <a:cs typeface="+mn-cs"/>
                        </a:rPr>
                        <a:t>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2.558,40 </a:t>
                      </a:r>
                      <a:r>
                        <a:rPr kumimoji="0" lang="tr-TR" b="0" i="0" kern="1200" dirty="0" smtClean="0">
                          <a:solidFill>
                            <a:schemeClr val="dk1"/>
                          </a:solidFill>
                          <a:latin typeface="+mn-lt"/>
                          <a:ea typeface="+mn-ea"/>
                          <a:cs typeface="+mn-cs"/>
                        </a:rPr>
                        <a:t>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639,60 </a:t>
                      </a:r>
                      <a:r>
                        <a:rPr kumimoji="0" lang="tr-TR" b="0" i="0" kern="1200" dirty="0" smtClean="0">
                          <a:solidFill>
                            <a:schemeClr val="dk1"/>
                          </a:solidFill>
                          <a:latin typeface="+mn-lt"/>
                          <a:ea typeface="+mn-ea"/>
                          <a:cs typeface="+mn-cs"/>
                        </a:rPr>
                        <a:t>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19.188,00 </a:t>
                      </a:r>
                      <a:r>
                        <a:rPr kumimoji="0" lang="tr-TR" b="0" i="0" kern="1200" dirty="0" smtClean="0">
                          <a:solidFill>
                            <a:schemeClr val="dk1"/>
                          </a:solidFill>
                          <a:latin typeface="+mn-lt"/>
                          <a:ea typeface="+mn-ea"/>
                          <a:cs typeface="+mn-cs"/>
                        </a:rPr>
                        <a:t>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1937419523"/>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1656184"/>
                <a:gridCol w="1995051"/>
                <a:gridCol w="1836204"/>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0" indent="0" algn="l">
                        <a:buFont typeface="Wingdings" panose="05000000000000000000" pitchFamily="2" charset="2"/>
                        <a:buNone/>
                      </a:pPr>
                      <a:endParaRPr lang="tr-TR"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34449237"/>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gridCol w="1521170"/>
                <a:gridCol w="1863206"/>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Asgari Geçim İndirimi Bordrosu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Banka Listesi</a:t>
                      </a:r>
                      <a:endParaRPr lang="tr-TR" sz="1400" dirty="0"/>
                    </a:p>
                  </a:txBody>
                  <a:tcPr/>
                </a:tc>
                <a:tc>
                  <a:txBody>
                    <a:bodyPr/>
                    <a:lstStyle/>
                    <a:p>
                      <a:pPr algn="ctr"/>
                      <a:r>
                        <a:rPr lang="tr-TR" sz="1400" dirty="0" smtClean="0"/>
                        <a:t>3 Adet</a:t>
                      </a:r>
                      <a:endParaRPr lang="tr-TR" sz="1400" dirty="0"/>
                    </a:p>
                  </a:txBody>
                  <a:tcPr/>
                </a:tc>
                <a:tc vMerge="1">
                  <a:txBody>
                    <a:bodyPr/>
                    <a:lstStyle/>
                    <a:p>
                      <a:endParaRPr lang="tr-TR" dirty="0"/>
                    </a:p>
                  </a:txBody>
                  <a:tcPr/>
                </a:tc>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Dil Tazminatı</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bl>
          </a:graphicData>
        </a:graphic>
      </p:graphicFrame>
    </p:spTree>
    <p:extLst>
      <p:ext uri="{BB962C8B-B14F-4D97-AF65-F5344CB8AC3E}">
        <p14:creationId xmlns:p14="http://schemas.microsoft.com/office/powerpoint/2010/main" val="630534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1942659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gridCol w="5911577"/>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2134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657258674"/>
              </p:ext>
            </p:extLst>
          </p:nvPr>
        </p:nvGraphicFramePr>
        <p:xfrm>
          <a:off x="323528" y="166627"/>
          <a:ext cx="8568954" cy="643975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gridCol w="6480722"/>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750xAylık</a:t>
                      </a:r>
                      <a:r>
                        <a:rPr lang="tr-TR" sz="1200" baseline="0" dirty="0" smtClean="0"/>
                        <a:t> katsayı</a:t>
                      </a:r>
                      <a:r>
                        <a:rPr lang="tr-TR" sz="1200" dirty="0" smtClean="0"/>
                        <a:t>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2019</a:t>
                      </a:r>
                      <a:r>
                        <a:rPr lang="tr-TR" sz="1200" baseline="0" dirty="0" smtClean="0"/>
                        <a:t> </a:t>
                      </a:r>
                      <a:r>
                        <a:rPr lang="tr-TR" sz="1200" dirty="0" smtClean="0"/>
                        <a:t>yılı brüt asgari ücreti </a:t>
                      </a:r>
                      <a:r>
                        <a:rPr kumimoji="0" lang="tr-TR" sz="1200" b="0" i="0" kern="1200" dirty="0" smtClean="0">
                          <a:solidFill>
                            <a:schemeClr val="tx1"/>
                          </a:solidFill>
                          <a:latin typeface="+mn-lt"/>
                          <a:ea typeface="+mn-ea"/>
                          <a:cs typeface="+mn-cs"/>
                        </a:rPr>
                        <a:t>2.558,40 </a:t>
                      </a:r>
                      <a:r>
                        <a:rPr kumimoji="0" lang="tr-TR" sz="1200" b="0" i="0" kern="1200" dirty="0" smtClean="0">
                          <a:solidFill>
                            <a:schemeClr val="tx1"/>
                          </a:solidFill>
                          <a:latin typeface="+mn-lt"/>
                          <a:ea typeface="+mn-ea"/>
                          <a:cs typeface="+mn-cs"/>
                        </a:rPr>
                        <a:t>TL</a:t>
                      </a:r>
                      <a:r>
                        <a:rPr lang="tr-TR" sz="1200" dirty="0" smtClean="0"/>
                        <a:t>TL  X   Asgari Geçim İndirimi Tutarı = Asgari Geçim  İndirim Oranı(%) X  %15 X Brüt Asgari Ücret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314340"/>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6336706"/>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89824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85589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gridCol w="696267"/>
                <a:gridCol w="809099"/>
                <a:gridCol w="844558"/>
                <a:gridCol w="810710"/>
                <a:gridCol w="809099"/>
                <a:gridCol w="809099"/>
                <a:gridCol w="809099"/>
                <a:gridCol w="812323"/>
                <a:gridCol w="809099"/>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347427"/>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4114800"/>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2057400"/>
                <a:gridCol w="2057400"/>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Doktora Öğretim</a:t>
                      </a:r>
                      <a:r>
                        <a:rPr lang="tr-TR" sz="1400" baseline="0" dirty="0" smtClean="0">
                          <a:solidFill>
                            <a:schemeClr val="tx1"/>
                          </a:solidFill>
                        </a:rPr>
                        <a:t> Üyesi </a:t>
                      </a:r>
                      <a:r>
                        <a:rPr lang="tr-TR" sz="1400" dirty="0" smtClean="0">
                          <a:solidFill>
                            <a:schemeClr val="tx1"/>
                          </a:solidFill>
                        </a:rPr>
                        <a:t>(3-5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313090"/>
        </p:xfrm>
        <a:graphic>
          <a:graphicData uri="http://schemas.openxmlformats.org/drawingml/2006/table">
            <a:tbl>
              <a:tblPr firstRow="1" bandRow="1">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2393701"/>
              </p:ext>
            </p:extLst>
          </p:nvPr>
        </p:nvGraphicFramePr>
        <p:xfrm>
          <a:off x="539552" y="3284984"/>
          <a:ext cx="8208912" cy="2216833"/>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gridCol w="1670842"/>
              </a:tblGrid>
              <a:tr h="710854">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52536702"/>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gridCol w="2387293"/>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260238">
                <a:tc>
                  <a:txBody>
                    <a:bodyPr/>
                    <a:lstStyle/>
                    <a:p>
                      <a:r>
                        <a:rPr lang="tr-TR" sz="1600" b="1" kern="1200" baseline="0" dirty="0" smtClean="0">
                          <a:solidFill>
                            <a:schemeClr val="tx1"/>
                          </a:solidFill>
                          <a:latin typeface="+mn-lt"/>
                          <a:ea typeface="+mn-ea"/>
                          <a:cs typeface="+mn-cs"/>
                        </a:rPr>
                        <a:t>Birinci dereceli kadroya atanmış İç Denetçiler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93318948"/>
              </p:ext>
            </p:extLst>
          </p:nvPr>
        </p:nvGraphicFramePr>
        <p:xfrm>
          <a:off x="323528" y="4149080"/>
          <a:ext cx="8568952" cy="2431414"/>
        </p:xfrm>
        <a:graphic>
          <a:graphicData uri="http://schemas.openxmlformats.org/drawingml/2006/table">
            <a:tbl>
              <a:tblPr>
                <a:effectLst>
                  <a:innerShdw blurRad="114300">
                    <a:prstClr val="black"/>
                  </a:innerShdw>
                </a:effectLst>
                <a:tableStyleId>{ED083AE6-46FA-4A59-8FB0-9F97EB10719F}</a:tableStyleId>
              </a:tblPr>
              <a:tblGrid>
                <a:gridCol w="3000375"/>
                <a:gridCol w="1714500"/>
                <a:gridCol w="1571625"/>
                <a:gridCol w="2282452"/>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smtClean="0">
                          <a:solidFill>
                            <a:schemeClr val="tx1"/>
                          </a:solidFill>
                        </a:rPr>
                        <a:t>İç Denetçiler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Doktora Öğretim Üyesi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1563336150"/>
              </p:ext>
            </p:extLst>
          </p:nvPr>
        </p:nvGraphicFramePr>
        <p:xfrm>
          <a:off x="323528" y="260648"/>
          <a:ext cx="8568952" cy="5872734"/>
        </p:xfrm>
        <a:graphic>
          <a:graphicData uri="http://schemas.openxmlformats.org/drawingml/2006/table">
            <a:tbl>
              <a:tblPr firstRow="1" bandRow="1">
                <a:effectLst>
                  <a:innerShdw blurRad="114300">
                    <a:prstClr val="black"/>
                  </a:innerShdw>
                </a:effectLst>
              </a:tblPr>
              <a:tblGrid>
                <a:gridCol w="8568952"/>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1800" dirty="0" smtClean="0"/>
                        <a:t>En yüksek Devlet memuru brüt aylık tutarının; (</a:t>
                      </a:r>
                      <a:r>
                        <a:rPr lang="tr-TR" sz="1800" dirty="0" smtClean="0"/>
                        <a:t>9500x</a:t>
                      </a:r>
                      <a:r>
                        <a:rPr kumimoji="0" lang="tr-TR" b="0" i="0" kern="1200" dirty="0" smtClean="0">
                          <a:solidFill>
                            <a:schemeClr val="tx1"/>
                          </a:solidFill>
                          <a:latin typeface="+mn-lt"/>
                          <a:ea typeface="+mn-ea"/>
                          <a:cs typeface="+mn-cs"/>
                        </a:rPr>
                        <a:t>0,130597</a:t>
                      </a:r>
                      <a:r>
                        <a:rPr lang="tr-TR" sz="1800" dirty="0" smtClean="0"/>
                        <a:t>=1240,67TL</a:t>
                      </a:r>
                      <a:r>
                        <a:rPr lang="tr-TR" sz="1800" dirty="0" smtClean="0"/>
                        <a:t>)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Doktora Öğretim Üyesi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57989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3501489489"/>
              </p:ext>
            </p:extLst>
          </p:nvPr>
        </p:nvGraphicFramePr>
        <p:xfrm>
          <a:off x="323528" y="670441"/>
          <a:ext cx="8280920" cy="5401766"/>
        </p:xfrm>
        <a:graphic>
          <a:graphicData uri="http://schemas.openxmlformats.org/drawingml/2006/table">
            <a:tbl>
              <a:tblPr>
                <a:effectLst>
                  <a:innerShdw blurRad="114300">
                    <a:prstClr val="black"/>
                  </a:innerShdw>
                </a:effectLst>
              </a:tblPr>
              <a:tblGrid>
                <a:gridCol w="3409762"/>
                <a:gridCol w="827097"/>
                <a:gridCol w="904037"/>
                <a:gridCol w="3140024"/>
              </a:tblGrid>
              <a:tr h="963961">
                <a:tc gridSpan="4">
                  <a:txBody>
                    <a:bodyPr/>
                    <a:lstStyle/>
                    <a:p>
                      <a:pPr algn="ctr" fontAlgn="ctr"/>
                      <a:r>
                        <a:rPr lang="tr-TR" sz="1600" b="1" i="0" u="none" strike="noStrike" dirty="0" smtClean="0">
                          <a:solidFill>
                            <a:schemeClr val="bg1">
                              <a:lumMod val="95000"/>
                            </a:schemeClr>
                          </a:solidFill>
                          <a:effectLst/>
                          <a:latin typeface="Times New Roman"/>
                        </a:rPr>
                        <a:t>2019</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YILI ŞUBAT</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AYI </a:t>
                      </a:r>
                      <a:r>
                        <a:rPr lang="tr-TR" sz="1600" b="1" i="0" u="none" strike="noStrike" dirty="0">
                          <a:solidFill>
                            <a:schemeClr val="bg1">
                              <a:lumMod val="95000"/>
                            </a:schemeClr>
                          </a:solidFill>
                          <a:effectLst/>
                          <a:latin typeface="Times New Roman"/>
                        </a:rPr>
                        <a:t>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dirty="0" smtClean="0">
                          <a:solidFill>
                            <a:srgbClr val="FF0000"/>
                          </a:solidFill>
                          <a:latin typeface="Times New Roman" pitchFamily="18" charset="0"/>
                          <a:cs typeface="Times New Roman" pitchFamily="18" charset="0"/>
                        </a:rPr>
                        <a:t>1240,67</a:t>
                      </a:r>
                      <a:endParaRPr lang="tr-TR" sz="1600" b="1" i="0" u="none" strike="noStrike" dirty="0">
                        <a:solidFill>
                          <a:srgbClr val="FF0000"/>
                        </a:solidFill>
                        <a:effectLst/>
                        <a:latin typeface="Times New Roman" pitchFamily="18" charset="0"/>
                        <a:cs typeface="Times New Roman" pitchFamily="18" charset="0"/>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1116,60</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DOKTORA</a:t>
                      </a:r>
                      <a:r>
                        <a:rPr lang="tr-TR" sz="1600" b="0" i="0" u="none" strike="noStrike" baseline="0" dirty="0" smtClean="0">
                          <a:effectLst/>
                          <a:latin typeface="Times New Roman"/>
                        </a:rPr>
                        <a:t> ÖĞRETİM ÜYESİ</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824,98</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992,54</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992,54</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474951">
                <a:tc>
                  <a:txBody>
                    <a:bodyPr/>
                    <a:lstStyle/>
                    <a:p>
                      <a:pPr algn="l" fontAlgn="b"/>
                      <a:r>
                        <a:rPr lang="tr-TR" sz="1600" b="0" i="0" u="none" strike="noStrike" dirty="0" smtClean="0">
                          <a:effectLst/>
                          <a:latin typeface="Times New Roman"/>
                        </a:rPr>
                        <a:t> OKUTMAN, ÇEVİRİCİ,</a:t>
                      </a:r>
                      <a:r>
                        <a:rPr lang="tr-TR" sz="1600" b="0" i="0" u="none" strike="noStrike" baseline="0" dirty="0" smtClean="0">
                          <a:effectLst/>
                          <a:latin typeface="Times New Roman"/>
                        </a:rPr>
                        <a:t> EĞT-ÖĞR PL.</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tr-TR" sz="1600" b="1" i="0" u="none" strike="noStrike" dirty="0" smtClean="0">
                        <a:solidFill>
                          <a:srgbClr val="FF0000"/>
                        </a:solidFill>
                        <a:effectLst/>
                        <a:latin typeface="Times New Roman"/>
                      </a:endParaRPr>
                    </a:p>
                    <a:p>
                      <a:pPr algn="r" fontAlgn="b"/>
                      <a:r>
                        <a:rPr lang="tr-TR" sz="1600" b="1" i="0" u="none" strike="noStrike" dirty="0" smtClean="0">
                          <a:solidFill>
                            <a:srgbClr val="FF0000"/>
                          </a:solidFill>
                          <a:effectLst/>
                          <a:latin typeface="Times New Roman"/>
                        </a:rPr>
                        <a:t>992,54</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969682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gridCol w="4284476"/>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41397716"/>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2134</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65765295"/>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endParaRPr lang="tr-TR" sz="1400" dirty="0"/>
                    </a:p>
                  </a:txBody>
                  <a:tcPr/>
                </a:tc>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65608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tblGrid>
              <a:tr h="370840">
                <a:tc>
                  <a:txBody>
                    <a:bodyPr/>
                    <a:lstStyle/>
                    <a:p>
                      <a:pPr algn="ctr"/>
                      <a:r>
                        <a:rPr lang="tr-TR" dirty="0" smtClean="0"/>
                        <a:t>ÜNİVERSİTE ÖDENEĞİ</a:t>
                      </a:r>
                      <a:endParaRPr lang="tr-TR" dirty="0"/>
                    </a:p>
                  </a:txBody>
                  <a:tcPr>
                    <a:solidFill>
                      <a:schemeClr val="accent6">
                        <a:lumMod val="50000"/>
                      </a:schemeClr>
                    </a:solidFill>
                  </a:tcPr>
                </a:tc>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gridCol w="1800201"/>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a:t>
                      </a:r>
                      <a:r>
                        <a:rPr lang="tr-TR" sz="1050" b="1" kern="1200" baseline="0" dirty="0" smtClean="0">
                          <a:solidFill>
                            <a:schemeClr val="tx1"/>
                          </a:solidFill>
                          <a:latin typeface="+mn-lt"/>
                          <a:ea typeface="+mn-ea"/>
                          <a:cs typeface="+mn-cs"/>
                        </a:rPr>
                        <a:t>.</a:t>
                      </a:r>
                      <a:r>
                        <a:rPr lang="tr-TR" sz="1050" b="1" dirty="0" smtClean="0">
                          <a:latin typeface="+mn-lt"/>
                        </a:rPr>
                        <a:t> Doktor Öğretim Üyesi</a:t>
                      </a:r>
                      <a:r>
                        <a:rPr lang="tr-TR" sz="1050" b="1" kern="1200" baseline="0" dirty="0" smtClean="0">
                          <a:solidFill>
                            <a:schemeClr val="tx1"/>
                          </a:solidFill>
                          <a:latin typeface="+mn-lt"/>
                          <a:ea typeface="+mn-ea"/>
                          <a:cs typeface="+mn-cs"/>
                        </a:rPr>
                        <a:t> </a:t>
                      </a:r>
                      <a:r>
                        <a:rPr lang="tr-TR" sz="1200" b="1" kern="1200" baseline="0" dirty="0" smtClean="0">
                          <a:solidFill>
                            <a:schemeClr val="tx1"/>
                          </a:solidFill>
                          <a:latin typeface="+mn-lt"/>
                          <a:ea typeface="+mn-ea"/>
                          <a:cs typeface="+mn-cs"/>
                        </a:rPr>
                        <a:t>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gridCol w="1566661"/>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p:cNvGraphicFramePr>
            <a:graphicFrameLocks/>
          </p:cNvGraphicFramePr>
          <p:nvPr>
            <p:extLst>
              <p:ext uri="{D42A27DB-BD31-4B8C-83A1-F6EECF244321}">
                <p14:modId xmlns:p14="http://schemas.microsoft.com/office/powerpoint/2010/main" val="4171940697"/>
              </p:ext>
            </p:extLst>
          </p:nvPr>
        </p:nvGraphicFramePr>
        <p:xfrm>
          <a:off x="179512" y="188640"/>
          <a:ext cx="8784976" cy="6408715"/>
        </p:xfrm>
        <a:graphic>
          <a:graphicData uri="http://schemas.openxmlformats.org/drawingml/2006/table">
            <a:tbl>
              <a:tblPr firstRow="1" bandRow="1">
                <a:tableStyleId>{5C22544A-7EE6-4342-B048-85BDC9FD1C3A}</a:tableStyleId>
              </a:tblPr>
              <a:tblGrid>
                <a:gridCol w="6775380">
                  <a:extLst>
                    <a:ext uri="{9D8B030D-6E8A-4147-A177-3AD203B41FA5}">
                      <a16:colId xmlns="" xmlns:a16="http://schemas.microsoft.com/office/drawing/2014/main" val="20000"/>
                    </a:ext>
                  </a:extLst>
                </a:gridCol>
                <a:gridCol w="2009596">
                  <a:extLst>
                    <a:ext uri="{9D8B030D-6E8A-4147-A177-3AD203B41FA5}">
                      <a16:colId xmlns="" xmlns:a16="http://schemas.microsoft.com/office/drawing/2014/main" val="20001"/>
                    </a:ext>
                  </a:extLst>
                </a:gridCol>
              </a:tblGrid>
              <a:tr h="704098">
                <a:tc gridSpan="2">
                  <a:txBody>
                    <a:bodyPr/>
                    <a:lstStyle/>
                    <a:p>
                      <a:r>
                        <a:rPr lang="tr-TR" dirty="0"/>
                        <a:t>4734 SAYILI KAMU İHALE KANUNUNDA GEÇEN EŞİK DEĞERLER (KİK </a:t>
                      </a:r>
                      <a:r>
                        <a:rPr lang="tr-TR" dirty="0" smtClean="0"/>
                        <a:t>2018/1 </a:t>
                      </a:r>
                      <a:r>
                        <a:rPr lang="tr-TR" dirty="0"/>
                        <a:t>TEBLİĞİ)</a:t>
                      </a:r>
                    </a:p>
                  </a:txBody>
                  <a:tcPr/>
                </a:tc>
                <a:tc hMerge="1">
                  <a:txBody>
                    <a:bodyPr/>
                    <a:lstStyle/>
                    <a:p>
                      <a:endParaRPr lang="tr-TR" dirty="0"/>
                    </a:p>
                  </a:txBody>
                  <a:tcPr/>
                </a:tc>
                <a:extLst>
                  <a:ext uri="{0D108BD9-81ED-4DB2-BD59-A6C34878D82A}">
                    <a16:rowId xmlns="" xmlns:a16="http://schemas.microsoft.com/office/drawing/2014/main" val="10000"/>
                  </a:ext>
                </a:extLst>
              </a:tr>
              <a:tr h="407929">
                <a:tc gridSpan="2">
                  <a:txBody>
                    <a:bodyPr/>
                    <a:lstStyle/>
                    <a:p>
                      <a:r>
                        <a:rPr lang="tr-TR" dirty="0"/>
                        <a:t>KİK</a:t>
                      </a:r>
                      <a:r>
                        <a:rPr lang="tr-TR" baseline="0" dirty="0"/>
                        <a:t> </a:t>
                      </a:r>
                      <a:r>
                        <a:rPr lang="en-US" dirty="0"/>
                        <a:t>8 </a:t>
                      </a:r>
                      <a:r>
                        <a:rPr lang="en-US" dirty="0" err="1"/>
                        <a:t>inci</a:t>
                      </a:r>
                      <a:r>
                        <a:rPr lang="en-US" dirty="0"/>
                        <a:t> </a:t>
                      </a:r>
                      <a:r>
                        <a:rPr lang="en-US" dirty="0" err="1"/>
                        <a:t>maddenin</a:t>
                      </a:r>
                      <a:r>
                        <a:rPr lang="en-US" dirty="0"/>
                        <a:t> </a:t>
                      </a:r>
                      <a:r>
                        <a:rPr lang="en-US" dirty="0" err="1"/>
                        <a:t>birinci</a:t>
                      </a:r>
                      <a:r>
                        <a:rPr lang="en-US" dirty="0"/>
                        <a:t> </a:t>
                      </a:r>
                      <a:r>
                        <a:rPr lang="en-US" dirty="0" err="1"/>
                        <a:t>fıkrasının</a:t>
                      </a:r>
                      <a:r>
                        <a:rPr lang="en-US" dirty="0"/>
                        <a:t>;</a:t>
                      </a:r>
                      <a:endParaRPr lang="tr-TR" dirty="0"/>
                    </a:p>
                  </a:txBody>
                  <a:tcPr/>
                </a:tc>
                <a:tc hMerge="1">
                  <a:txBody>
                    <a:bodyPr/>
                    <a:lstStyle/>
                    <a:p>
                      <a:endParaRPr lang="tr-TR" dirty="0"/>
                    </a:p>
                  </a:txBody>
                  <a:tcPr/>
                </a:tc>
                <a:extLst>
                  <a:ext uri="{0D108BD9-81ED-4DB2-BD59-A6C34878D82A}">
                    <a16:rowId xmlns="" xmlns:a16="http://schemas.microsoft.com/office/drawing/2014/main" val="10001"/>
                  </a:ext>
                </a:extLst>
              </a:tr>
              <a:tr h="637040">
                <a:tc>
                  <a:txBody>
                    <a:bodyPr/>
                    <a:lstStyle/>
                    <a:p>
                      <a:r>
                        <a:rPr kumimoji="0" lang="tr-TR" sz="1600" b="0" i="0" kern="1200" dirty="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en-US" sz="1600" b="1" i="0" kern="1200" baseline="0" dirty="0" smtClean="0">
                          <a:solidFill>
                            <a:srgbClr val="FF0000"/>
                          </a:solidFill>
                          <a:effectLst/>
                          <a:latin typeface="+mn-lt"/>
                          <a:ea typeface="+mn-ea"/>
                          <a:cs typeface="+mn-cs"/>
                        </a:rPr>
                        <a:t>1.</a:t>
                      </a:r>
                      <a:r>
                        <a:rPr kumimoji="0" lang="tr-TR" sz="1600" b="1" i="0" kern="1200" baseline="0" dirty="0" smtClean="0">
                          <a:solidFill>
                            <a:srgbClr val="FF0000"/>
                          </a:solidFill>
                          <a:effectLst/>
                          <a:latin typeface="+mn-lt"/>
                          <a:ea typeface="+mn-ea"/>
                          <a:cs typeface="+mn-cs"/>
                        </a:rPr>
                        <a:t>656,600- </a:t>
                      </a:r>
                      <a:r>
                        <a:rPr kumimoji="0" lang="tr-TR" sz="1600" b="1" i="0" kern="1200" baseline="0" dirty="0">
                          <a:solidFill>
                            <a:srgbClr val="FF0000"/>
                          </a:solidFill>
                          <a:effectLst/>
                          <a:latin typeface="+mn-lt"/>
                          <a:ea typeface="+mn-ea"/>
                          <a:cs typeface="+mn-cs"/>
                        </a:rPr>
                        <a:t>TL</a:t>
                      </a:r>
                      <a:endParaRPr lang="tr-TR" sz="1600" b="1" baseline="0" dirty="0">
                        <a:solidFill>
                          <a:srgbClr val="FF0000"/>
                        </a:solidFill>
                      </a:endParaRPr>
                    </a:p>
                  </a:txBody>
                  <a:tcPr/>
                </a:tc>
                <a:extLst>
                  <a:ext uri="{0D108BD9-81ED-4DB2-BD59-A6C34878D82A}">
                    <a16:rowId xmlns="" xmlns:a16="http://schemas.microsoft.com/office/drawing/2014/main" val="10002"/>
                  </a:ext>
                </a:extLst>
              </a:tr>
              <a:tr h="637040">
                <a:tc>
                  <a:txBody>
                    <a:bodyPr/>
                    <a:lstStyle/>
                    <a:p>
                      <a:r>
                        <a:rPr kumimoji="0" lang="tr-TR" sz="1600" b="0" i="0" kern="1200" dirty="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2</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761</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007-</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 xmlns:a16="http://schemas.microsoft.com/office/drawing/2014/main" val="10003"/>
                  </a:ext>
                </a:extLst>
              </a:tr>
              <a:tr h="404139">
                <a:tc>
                  <a:txBody>
                    <a:bodyPr/>
                    <a:lstStyle/>
                    <a:p>
                      <a:r>
                        <a:rPr kumimoji="0" lang="tr-TR" sz="1600" b="0" i="0" kern="1200" dirty="0">
                          <a:solidFill>
                            <a:schemeClr val="dk1"/>
                          </a:solidFill>
                          <a:effectLst/>
                          <a:latin typeface="+mn-lt"/>
                          <a:ea typeface="+mn-ea"/>
                          <a:cs typeface="+mn-cs"/>
                        </a:rPr>
                        <a:t>(c) bendinde belirtilen </a:t>
                      </a:r>
                      <a:r>
                        <a:rPr lang="tr-TR" sz="1600" dirty="0"/>
                        <a:t>Kanun kapsamındaki idarelerin YAPIM işlerinde</a:t>
                      </a:r>
                    </a:p>
                  </a:txBody>
                  <a:tcPr/>
                </a:tc>
                <a:tc>
                  <a:txBody>
                    <a:bodyPr/>
                    <a:lstStyle/>
                    <a:p>
                      <a:r>
                        <a:rPr kumimoji="0" lang="tr-TR" sz="1600" b="1" i="0" kern="1200" baseline="0" dirty="0" smtClean="0">
                          <a:solidFill>
                            <a:srgbClr val="FF0000"/>
                          </a:solidFill>
                          <a:effectLst/>
                          <a:latin typeface="+mn-lt"/>
                          <a:ea typeface="+mn-ea"/>
                          <a:cs typeface="+mn-cs"/>
                        </a:rPr>
                        <a:t>60</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742</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537-TL</a:t>
                      </a:r>
                      <a:r>
                        <a:rPr kumimoji="0" lang="tr-TR" sz="1600" b="1" i="0" kern="1200" baseline="0" dirty="0">
                          <a:solidFill>
                            <a:srgbClr val="FF0000"/>
                          </a:solidFill>
                          <a:effectLst/>
                          <a:latin typeface="+mn-lt"/>
                          <a:ea typeface="+mn-ea"/>
                          <a:cs typeface="+mn-cs"/>
                        </a:rPr>
                        <a:t> </a:t>
                      </a:r>
                      <a:endParaRPr lang="tr-TR" sz="1600" b="1" baseline="0" dirty="0">
                        <a:solidFill>
                          <a:srgbClr val="FF0000"/>
                        </a:solidFill>
                      </a:endParaRPr>
                    </a:p>
                  </a:txBody>
                  <a:tcPr/>
                </a:tc>
                <a:extLst>
                  <a:ext uri="{0D108BD9-81ED-4DB2-BD59-A6C34878D82A}">
                    <a16:rowId xmlns="" xmlns:a16="http://schemas.microsoft.com/office/drawing/2014/main" val="10004"/>
                  </a:ext>
                </a:extLst>
              </a:tr>
              <a:tr h="1005852">
                <a:tc gridSpan="2">
                  <a:txBody>
                    <a:bodyPr/>
                    <a:lstStyle/>
                    <a:p>
                      <a:r>
                        <a:rPr lang="tr-TR" dirty="0"/>
                        <a:t>Yaklaşık maliyeti 8 inci maddede yer alan eşik değerlere eşit   veya  bu değerleri aşan ihaleler; 4734 SAYILI KAMU İHALE KANUNU İHALE İLAN SÜRELERİ  MD.13/a,</a:t>
                      </a:r>
                    </a:p>
                  </a:txBody>
                  <a:tcPr/>
                </a:tc>
                <a:tc hMerge="1">
                  <a:txBody>
                    <a:bodyPr/>
                    <a:lstStyle/>
                    <a:p>
                      <a:endParaRPr lang="tr-TR" dirty="0"/>
                    </a:p>
                  </a:txBody>
                  <a:tcPr/>
                </a:tc>
                <a:extLst>
                  <a:ext uri="{0D108BD9-81ED-4DB2-BD59-A6C34878D82A}">
                    <a16:rowId xmlns="" xmlns:a16="http://schemas.microsoft.com/office/drawing/2014/main" val="10005"/>
                  </a:ext>
                </a:extLst>
              </a:tr>
              <a:tr h="637040">
                <a:tc gridSpan="2">
                  <a:txBody>
                    <a:bodyPr/>
                    <a:lstStyle/>
                    <a:p>
                      <a:r>
                        <a:rPr lang="tr-TR" sz="1400" dirty="0"/>
                        <a:t>1- </a:t>
                      </a:r>
                      <a:r>
                        <a:rPr lang="tr-TR" sz="1400" u="sng" baseline="0" dirty="0"/>
                        <a:t>Açık İhale usulünde</a:t>
                      </a:r>
                      <a:r>
                        <a:rPr lang="tr-TR" sz="1400" dirty="0"/>
                        <a:t> ihale tarihinden en az </a:t>
                      </a:r>
                      <a:r>
                        <a:rPr lang="tr-TR" sz="1400" dirty="0">
                          <a:solidFill>
                            <a:srgbClr val="FF0000"/>
                          </a:solidFill>
                        </a:rPr>
                        <a:t>40 gün</a:t>
                      </a:r>
                      <a:r>
                        <a:rPr lang="tr-TR" sz="1400" dirty="0"/>
                        <a:t> önce Kamu İhale Bülteninde, </a:t>
                      </a:r>
                      <a:r>
                        <a:rPr lang="tr-TR" sz="1400" dirty="0">
                          <a:solidFill>
                            <a:srgbClr val="FF0000"/>
                          </a:solidFill>
                        </a:rPr>
                        <a:t>En az bir defa</a:t>
                      </a:r>
                      <a:r>
                        <a:rPr lang="tr-TR" sz="1400" dirty="0"/>
                        <a:t> yayınlanmak suretiyle duyurulur. (Elektronik araçlarla hazırlanan ilanda 7 gün kısalabilir)</a:t>
                      </a:r>
                    </a:p>
                  </a:txBody>
                  <a:tcPr/>
                </a:tc>
                <a:tc hMerge="1">
                  <a:txBody>
                    <a:bodyPr/>
                    <a:lstStyle/>
                    <a:p>
                      <a:endParaRPr lang="tr-TR" dirty="0"/>
                    </a:p>
                  </a:txBody>
                  <a:tcPr/>
                </a:tc>
                <a:extLst>
                  <a:ext uri="{0D108BD9-81ED-4DB2-BD59-A6C34878D82A}">
                    <a16:rowId xmlns="" xmlns:a16="http://schemas.microsoft.com/office/drawing/2014/main" val="10006"/>
                  </a:ext>
                </a:extLst>
              </a:tr>
              <a:tr h="1366923">
                <a:tc gridSpan="2">
                  <a:txBody>
                    <a:bodyPr/>
                    <a:lstStyle/>
                    <a:p>
                      <a:r>
                        <a:rPr lang="tr-TR" sz="1400" dirty="0"/>
                        <a:t>2- </a:t>
                      </a:r>
                      <a:r>
                        <a:rPr lang="tr-TR" sz="1400" u="sng" dirty="0"/>
                        <a:t>Belli istekliler arasında ihale usulü </a:t>
                      </a:r>
                      <a:r>
                        <a:rPr lang="tr-TR" sz="1400" dirty="0"/>
                        <a:t>ile yapılacak olanların </a:t>
                      </a:r>
                      <a:r>
                        <a:rPr lang="tr-TR" sz="1400" b="1" dirty="0"/>
                        <a:t>ön yeterlik ilânları</a:t>
                      </a:r>
                      <a:r>
                        <a:rPr lang="tr-TR" sz="1400" dirty="0"/>
                        <a:t>, son başvuru tarihinden en az </a:t>
                      </a:r>
                      <a:r>
                        <a:rPr lang="tr-TR" sz="1400" dirty="0">
                          <a:solidFill>
                            <a:srgbClr val="FF0000"/>
                          </a:solidFill>
                        </a:rPr>
                        <a:t>14 gün </a:t>
                      </a:r>
                      <a:r>
                        <a:rPr lang="tr-TR" sz="1400" dirty="0"/>
                        <a:t>önce Kamu İhale Bülteninde, </a:t>
                      </a:r>
                      <a:r>
                        <a:rPr lang="tr-TR" sz="1400" dirty="0">
                          <a:solidFill>
                            <a:srgbClr val="FF0000"/>
                          </a:solidFill>
                        </a:rPr>
                        <a:t>En az bir defa </a:t>
                      </a:r>
                      <a:r>
                        <a:rPr lang="tr-TR" sz="1400" dirty="0"/>
                        <a:t>yayınlanmak suretiyle duyurulur. (Yaklaşık maliyeti eşik değerlere eşit veya bu değerleri aşan belli istekliler arasında yapılacak ihalelerde ön yeterlik değerlendirmesi sonucunda </a:t>
                      </a:r>
                      <a:r>
                        <a:rPr lang="tr-TR" sz="1400" b="1" dirty="0"/>
                        <a:t>yeterliği belirlenen adaylara ihale gününden </a:t>
                      </a:r>
                      <a:r>
                        <a:rPr lang="tr-TR" sz="1400" b="1" dirty="0">
                          <a:solidFill>
                            <a:srgbClr val="FF0000"/>
                          </a:solidFill>
                        </a:rPr>
                        <a:t>en az kırk gün </a:t>
                      </a:r>
                      <a:r>
                        <a:rPr lang="tr-TR" sz="1400" b="1" dirty="0"/>
                        <a:t>önce davet mektubu gönderilmesi-elektronik ilanlarda 5 gün kısalabilmek üzere- zorunludur.) </a:t>
                      </a:r>
                    </a:p>
                  </a:txBody>
                  <a:tcPr/>
                </a:tc>
                <a:tc hMerge="1">
                  <a:txBody>
                    <a:bodyPr/>
                    <a:lstStyle/>
                    <a:p>
                      <a:endParaRPr lang="tr-TR" dirty="0"/>
                    </a:p>
                  </a:txBody>
                  <a:tcPr/>
                </a:tc>
                <a:extLst>
                  <a:ext uri="{0D108BD9-81ED-4DB2-BD59-A6C34878D82A}">
                    <a16:rowId xmlns="" xmlns:a16="http://schemas.microsoft.com/office/drawing/2014/main" val="10007"/>
                  </a:ext>
                </a:extLst>
              </a:tr>
              <a:tr h="608654">
                <a:tc gridSpan="2">
                  <a:txBody>
                    <a:bodyPr/>
                    <a:lstStyle/>
                    <a:p>
                      <a:r>
                        <a:rPr lang="tr-TR" sz="1400" dirty="0"/>
                        <a:t>3- </a:t>
                      </a:r>
                      <a:r>
                        <a:rPr lang="tr-TR" sz="1400" u="sng" dirty="0"/>
                        <a:t>Pazarlık usulü </a:t>
                      </a:r>
                      <a:r>
                        <a:rPr lang="tr-TR" sz="1400" dirty="0"/>
                        <a:t>ile yapılacak olanların ilânları ihale tarihinden en az </a:t>
                      </a:r>
                      <a:r>
                        <a:rPr lang="tr-TR" sz="1400" dirty="0">
                          <a:solidFill>
                            <a:srgbClr val="FF0000"/>
                          </a:solidFill>
                        </a:rPr>
                        <a:t>25 gün </a:t>
                      </a:r>
                      <a:r>
                        <a:rPr lang="tr-TR" sz="1400" dirty="0"/>
                        <a:t>önce Kamu İhale Bülteninde, </a:t>
                      </a:r>
                      <a:r>
                        <a:rPr lang="tr-TR" sz="1400" dirty="0">
                          <a:solidFill>
                            <a:srgbClr val="FF0000"/>
                          </a:solidFill>
                        </a:rPr>
                        <a:t>En az bir defa</a:t>
                      </a:r>
                      <a:r>
                        <a:rPr lang="tr-TR" sz="1400" dirty="0"/>
                        <a:t> yayınlanmak suretiyle duyurulur. </a:t>
                      </a:r>
                    </a:p>
                  </a:txBody>
                  <a:tcPr/>
                </a:tc>
                <a:tc hMerge="1">
                  <a:txBody>
                    <a:bodyPr/>
                    <a:lstStyle/>
                    <a:p>
                      <a:endParaRPr lang="tr-TR" dirty="0"/>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1578109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2856853"/>
              </p:ext>
            </p:extLst>
          </p:nvPr>
        </p:nvGraphicFramePr>
        <p:xfrm>
          <a:off x="395536" y="188640"/>
          <a:ext cx="8352928" cy="3096344"/>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4428">
                <a:tc>
                  <a:txBody>
                    <a:bodyPr/>
                    <a:lstStyle/>
                    <a:p>
                      <a:pPr algn="ctr"/>
                      <a:r>
                        <a:rPr lang="tr-TR" dirty="0" smtClean="0"/>
                        <a:t>EĞİTİM  ÖĞRETİM ÖDENEĞİ</a:t>
                      </a:r>
                    </a:p>
                  </a:txBody>
                  <a:tcPr anchor="ctr">
                    <a:solidFill>
                      <a:schemeClr val="accent6">
                        <a:lumMod val="50000"/>
                      </a:schemeClr>
                    </a:solidFill>
                  </a:tcPr>
                </a:tc>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139785834"/>
              </p:ext>
            </p:extLst>
          </p:nvPr>
        </p:nvGraphicFramePr>
        <p:xfrm>
          <a:off x="395536" y="3443683"/>
          <a:ext cx="8352928" cy="3122672"/>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9373">
                <a:tc>
                  <a:txBody>
                    <a:bodyPr/>
                    <a:lstStyle/>
                    <a:p>
                      <a:pPr algn="ctr"/>
                      <a:r>
                        <a:rPr lang="tr-TR" dirty="0" smtClean="0"/>
                        <a:t>TOPLU SÖZLEŞME PRİMİ </a:t>
                      </a:r>
                    </a:p>
                  </a:txBody>
                  <a:tcPr anchor="ctr">
                    <a:solidFill>
                      <a:schemeClr val="accent6">
                        <a:lumMod val="50000"/>
                      </a:schemeClr>
                    </a:solidFill>
                  </a:tcPr>
                </a:tc>
              </a:tr>
              <a:tr h="2633299">
                <a:tc>
                  <a:txBody>
                    <a:bodyPr/>
                    <a:lstStyle/>
                    <a:p>
                      <a:r>
                        <a:rPr lang="tr-TR" sz="1400" dirty="0" smtClean="0"/>
                        <a:t>375 sayılı Kanun Hükmünde Kararnamenin değişik 4 üncü maddesi(Değişik: 13/2/2011-6111/118 </a:t>
                      </a:r>
                      <a:r>
                        <a:rPr lang="tr-TR" sz="1400" dirty="0" err="1" smtClean="0"/>
                        <a:t>md.</a:t>
                      </a:r>
                      <a:r>
                        <a:rPr lang="tr-TR" sz="14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a:t>
                      </a:r>
                      <a:r>
                        <a:rPr lang="tr-TR" sz="1400" dirty="0" smtClean="0"/>
                        <a:t>ödenir.</a:t>
                      </a:r>
                      <a:r>
                        <a:rPr kumimoji="0" lang="tr-TR" sz="1400" b="0" i="0" kern="1200" dirty="0" smtClean="0">
                          <a:solidFill>
                            <a:schemeClr val="dk1"/>
                          </a:solidFill>
                          <a:effectLst/>
                          <a:latin typeface="+mn-lt"/>
                          <a:ea typeface="+mn-ea"/>
                          <a:cs typeface="+mn-cs"/>
                        </a:rPr>
                        <a:t>2017 yılında imzalanan 4 üncü dönem toplu sözleşme hükmü gereği 2019 yılında ödenecek toplu ikramiyesi 750 gösterge rakamının aylık katsayı ile çarpılması ile hesaplanacaktır. Buna göre</a:t>
                      </a:r>
                      <a:r>
                        <a:rPr kumimoji="0" lang="tr-TR" sz="1400" b="1" i="0" kern="1200" dirty="0" smtClean="0">
                          <a:solidFill>
                            <a:schemeClr val="dk1"/>
                          </a:solidFill>
                          <a:effectLst/>
                          <a:latin typeface="+mn-lt"/>
                          <a:ea typeface="+mn-ea"/>
                          <a:cs typeface="+mn-cs"/>
                        </a:rPr>
                        <a:t> 2019 yılı Ocak-Temmuz döneminde toplu sözleşme ikramiyesi olarak ödenecek  tutar brüt 97,95-TL’dir.</a:t>
                      </a:r>
                      <a:endParaRPr lang="tr-TR" sz="1400" dirty="0" smtClean="0"/>
                    </a:p>
                    <a:p>
                      <a:pPr algn="just"/>
                      <a:r>
                        <a:rPr lang="tr-TR" sz="14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txBody>
                  <a:tcPr/>
                </a:tc>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3816962"/>
              </p:ext>
            </p:extLst>
          </p:nvPr>
        </p:nvGraphicFramePr>
        <p:xfrm>
          <a:off x="251520" y="260649"/>
          <a:ext cx="8568952" cy="4201013"/>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2019 </a:t>
                      </a:r>
                      <a:r>
                        <a:rPr lang="tr-TR" sz="1600" b="1" i="0" dirty="0" smtClean="0">
                          <a:solidFill>
                            <a:schemeClr val="tx1"/>
                          </a:solidFill>
                          <a:latin typeface="+mn-lt"/>
                          <a:ea typeface="Times New Roman"/>
                          <a:cs typeface="Times New Roman"/>
                        </a:rPr>
                        <a:t>yılı brüt asgari ücreti = </a:t>
                      </a:r>
                      <a:r>
                        <a:rPr lang="tr-TR" sz="1600" b="1" i="0" dirty="0" smtClean="0">
                          <a:solidFill>
                            <a:schemeClr val="tx1"/>
                          </a:solidFill>
                          <a:latin typeface="+mn-lt"/>
                          <a:ea typeface="Times New Roman"/>
                          <a:cs typeface="Times New Roman"/>
                        </a:rPr>
                        <a:t>2.558,40TL</a:t>
                      </a:r>
                      <a:endParaRPr lang="tr-TR" sz="1600" b="1" i="0" dirty="0" smtClean="0">
                        <a:solidFill>
                          <a:schemeClr val="tx1"/>
                        </a:solidFill>
                        <a:latin typeface="+mn-lt"/>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070373344"/>
              </p:ext>
            </p:extLst>
          </p:nvPr>
        </p:nvGraphicFramePr>
        <p:xfrm>
          <a:off x="251520" y="4653136"/>
          <a:ext cx="8568952" cy="2062496"/>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gridCol w="1656184"/>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3. Çocuk için</a:t>
                      </a:r>
                    </a:p>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p>
                    <a:p>
                      <a:pPr algn="ctr"/>
                      <a:r>
                        <a:rPr lang="tr-TR" sz="1600" b="0" dirty="0" smtClean="0">
                          <a:solidFill>
                            <a:schemeClr val="tx1"/>
                          </a:solidFill>
                        </a:rPr>
                        <a:t>%5</a:t>
                      </a:r>
                      <a:endParaRPr lang="tr-TR" sz="1600" b="0" dirty="0">
                        <a:solidFill>
                          <a:schemeClr val="tx1"/>
                        </a:solidFill>
                      </a:endParaRPr>
                    </a:p>
                  </a:txBody>
                  <a:tcPr marL="91438" marR="91438" marT="45728" marB="45728"/>
                </a:tc>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73564010"/>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378435">
                <a:tc>
                  <a:txBody>
                    <a:bodyPr/>
                    <a:lstStyle/>
                    <a:p>
                      <a:pPr indent="360000" algn="just"/>
                      <a:r>
                        <a:rPr lang="tr-TR" sz="1200" b="1" u="sng" kern="1200" dirty="0" smtClean="0">
                          <a:solidFill>
                            <a:schemeClr val="tx1"/>
                          </a:solidFill>
                          <a:latin typeface="+mn-lt"/>
                          <a:ea typeface="+mn-ea"/>
                          <a:cs typeface="+mn-cs"/>
                        </a:rPr>
                        <a:t>GVK-85/2012-7/</a:t>
                      </a:r>
                      <a:r>
                        <a:rPr lang="tr-TR" sz="1200" b="1" u="sng" kern="1200" baseline="0" dirty="0" smtClean="0">
                          <a:solidFill>
                            <a:schemeClr val="tx1"/>
                          </a:solidFill>
                          <a:latin typeface="+mn-lt"/>
                          <a:ea typeface="+mn-ea"/>
                          <a:cs typeface="+mn-cs"/>
                        </a:rPr>
                        <a:t>  10. D</a:t>
                      </a:r>
                      <a:r>
                        <a:rPr lang="tr-TR" sz="1200" b="1" u="sng" kern="1200" dirty="0" smtClean="0">
                          <a:solidFill>
                            <a:schemeClr val="tx1"/>
                          </a:solidFill>
                          <a:latin typeface="+mn-lt"/>
                          <a:ea typeface="+mn-ea"/>
                          <a:cs typeface="+mn-cs"/>
                        </a:rPr>
                        <a:t>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54703822"/>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282822"/>
        </p:xfrm>
        <a:graphic>
          <a:graphicData uri="http://schemas.openxmlformats.org/drawingml/2006/table">
            <a:tbl>
              <a:tblPr>
                <a:effectLst>
                  <a:innerShdw blurRad="114300">
                    <a:prstClr val="black"/>
                  </a:innerShdw>
                </a:effectLst>
              </a:tblPr>
              <a:tblGrid>
                <a:gridCol w="8496944"/>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7273978"/>
              </p:ext>
            </p:extLst>
          </p:nvPr>
        </p:nvGraphicFramePr>
        <p:xfrm>
          <a:off x="395536" y="332656"/>
          <a:ext cx="8215314" cy="3392732"/>
        </p:xfrm>
        <a:graphic>
          <a:graphicData uri="http://schemas.openxmlformats.org/drawingml/2006/table">
            <a:tbl>
              <a:tblPr firstRow="1" bandRow="1">
                <a:effectLst>
                  <a:innerShdw blurRad="114300">
                    <a:prstClr val="black"/>
                  </a:innerShdw>
                </a:effectLst>
              </a:tblPr>
              <a:tblGrid>
                <a:gridCol w="5572126"/>
                <a:gridCol w="2643188"/>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6400 (dahil) - 7600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p>
                      <a:r>
                        <a:rPr lang="tr-TR" sz="1600" b="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gridCol w="3186106"/>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580798379"/>
              </p:ext>
            </p:extLst>
          </p:nvPr>
        </p:nvGraphicFramePr>
        <p:xfrm>
          <a:off x="467544" y="332656"/>
          <a:ext cx="8352928" cy="6009597"/>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extLst>
                    <a:ext uri="{9D8B030D-6E8A-4147-A177-3AD203B41FA5}">
                      <a16:colId xmlns:a16="http://schemas.microsoft.com/office/drawing/2014/main" xmlns="" val="20000"/>
                    </a:ext>
                  </a:extLst>
                </a:gridCol>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extLst>
                  <a:ext uri="{0D108BD9-81ED-4DB2-BD59-A6C34878D82A}">
                    <a16:rowId xmlns:a16="http://schemas.microsoft.com/office/drawing/2014/main" xmlns="" val="10000"/>
                  </a:ext>
                </a:extLst>
              </a:tr>
              <a:tr h="1126458">
                <a:tc>
                  <a:txBody>
                    <a:bodyPr/>
                    <a:lstStyle/>
                    <a:p>
                      <a:pPr marL="342900" indent="-342900" algn="just">
                        <a:buAutoNum type="arabicParenR"/>
                      </a:pPr>
                      <a:r>
                        <a:rPr lang="tr-TR" sz="1800" dirty="0"/>
                        <a:t>Yaklaşık maliyeti</a:t>
                      </a:r>
                      <a:r>
                        <a:rPr lang="tr-TR" sz="1800" baseline="0" dirty="0"/>
                        <a:t> </a:t>
                      </a:r>
                      <a:r>
                        <a:rPr kumimoji="0" lang="tr-TR" b="0" i="0" kern="1200" dirty="0" smtClean="0">
                          <a:solidFill>
                            <a:schemeClr val="dk1"/>
                          </a:solidFill>
                          <a:effectLst/>
                          <a:latin typeface="+mn-lt"/>
                          <a:ea typeface="+mn-ea"/>
                          <a:cs typeface="+mn-cs"/>
                        </a:rPr>
                        <a:t>180.732,</a:t>
                      </a:r>
                      <a:r>
                        <a:rPr lang="tr-TR" sz="1800" dirty="0" smtClean="0"/>
                        <a:t>00 </a:t>
                      </a:r>
                      <a:r>
                        <a:rPr lang="tr-TR" sz="1800" dirty="0"/>
                        <a:t>Türk Lirasına kadar olan mal veya hizmet alımları ile </a:t>
                      </a:r>
                      <a:r>
                        <a:rPr lang="tr-TR" sz="1800" dirty="0" smtClean="0"/>
                        <a:t>361</a:t>
                      </a:r>
                      <a:r>
                        <a:rPr kumimoji="0" lang="tr-TR" b="0" i="0" kern="1200" dirty="0" smtClean="0">
                          <a:solidFill>
                            <a:schemeClr val="dk1"/>
                          </a:solidFill>
                          <a:effectLst/>
                          <a:latin typeface="+mn-lt"/>
                          <a:ea typeface="+mn-ea"/>
                          <a:cs typeface="+mn-cs"/>
                        </a:rPr>
                        <a:t>.481,</a:t>
                      </a:r>
                      <a:r>
                        <a:rPr lang="tr-TR" sz="1800" dirty="0" smtClean="0"/>
                        <a:t>00 </a:t>
                      </a:r>
                      <a:r>
                        <a:rPr lang="tr-TR" sz="1800" dirty="0"/>
                        <a:t>Türk Lirasına kadar olan yapım işlerinin ihalesi, ihale tarihinden </a:t>
                      </a:r>
                      <a:r>
                        <a:rPr lang="tr-TR" sz="1800" dirty="0">
                          <a:solidFill>
                            <a:srgbClr val="FF0000"/>
                          </a:solidFill>
                        </a:rPr>
                        <a:t>en az yedi gün </a:t>
                      </a:r>
                      <a:r>
                        <a:rPr lang="tr-TR" sz="1800" dirty="0"/>
                        <a:t>önce ihalenin ve işin yapılacağı yerde çıkan gazetelerin en az ikisinde, </a:t>
                      </a:r>
                      <a:r>
                        <a:rPr lang="tr-TR" sz="1800" u="sng" dirty="0"/>
                        <a:t>En az birer defa yayımlanmak suretiyle</a:t>
                      </a:r>
                      <a:r>
                        <a:rPr lang="tr-TR" sz="1800" dirty="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1"/>
                  </a:ext>
                </a:extLst>
              </a:tr>
              <a:tr h="1243835">
                <a:tc>
                  <a:txBody>
                    <a:bodyPr/>
                    <a:lstStyle/>
                    <a:p>
                      <a:pPr algn="just"/>
                      <a:r>
                        <a:rPr lang="tr-TR" sz="1800" dirty="0"/>
                        <a:t>2) Yaklaşık maliyeti </a:t>
                      </a:r>
                      <a:r>
                        <a:rPr kumimoji="0" lang="tr-TR" b="0" i="0" kern="1200" dirty="0" smtClean="0">
                          <a:solidFill>
                            <a:schemeClr val="dk1"/>
                          </a:solidFill>
                          <a:effectLst/>
                          <a:latin typeface="+mn-lt"/>
                          <a:ea typeface="+mn-ea"/>
                          <a:cs typeface="+mn-cs"/>
                        </a:rPr>
                        <a:t>180.732,</a:t>
                      </a:r>
                      <a:r>
                        <a:rPr lang="tr-TR" sz="1800" dirty="0" smtClean="0"/>
                        <a:t>00 </a:t>
                      </a:r>
                      <a:r>
                        <a:rPr lang="tr-TR" sz="1800" dirty="0"/>
                        <a:t>ile </a:t>
                      </a:r>
                      <a:r>
                        <a:rPr lang="tr-TR" sz="1800" dirty="0" smtClean="0"/>
                        <a:t>361</a:t>
                      </a:r>
                      <a:r>
                        <a:rPr kumimoji="0" lang="tr-TR" b="0" i="0" kern="1200" dirty="0" smtClean="0">
                          <a:solidFill>
                            <a:schemeClr val="dk1"/>
                          </a:solidFill>
                          <a:effectLst/>
                          <a:latin typeface="+mn-lt"/>
                          <a:ea typeface="+mn-ea"/>
                          <a:cs typeface="+mn-cs"/>
                        </a:rPr>
                        <a:t>.481,</a:t>
                      </a:r>
                      <a:r>
                        <a:rPr lang="tr-TR" sz="1800" dirty="0" smtClean="0"/>
                        <a:t>00  </a:t>
                      </a:r>
                      <a:r>
                        <a:rPr lang="tr-TR" sz="1800" dirty="0"/>
                        <a:t>Türk Lirası arasında olan mal veya hizmet alımları ile </a:t>
                      </a:r>
                      <a:r>
                        <a:rPr lang="tr-TR" sz="1800" dirty="0" smtClean="0"/>
                        <a:t>361</a:t>
                      </a:r>
                      <a:r>
                        <a:rPr kumimoji="0" lang="tr-TR" b="0" i="0" kern="1200" dirty="0" smtClean="0">
                          <a:solidFill>
                            <a:schemeClr val="dk1"/>
                          </a:solidFill>
                          <a:effectLst/>
                          <a:latin typeface="+mn-lt"/>
                          <a:ea typeface="+mn-ea"/>
                          <a:cs typeface="+mn-cs"/>
                        </a:rPr>
                        <a:t>.481,</a:t>
                      </a:r>
                      <a:r>
                        <a:rPr lang="tr-TR" sz="1800" dirty="0" smtClean="0"/>
                        <a:t>00  </a:t>
                      </a:r>
                      <a:r>
                        <a:rPr lang="tr-TR" sz="1800" dirty="0"/>
                        <a:t>ile </a:t>
                      </a:r>
                      <a:r>
                        <a:rPr lang="tr-TR" sz="1800" dirty="0" smtClean="0"/>
                        <a:t>3.012.502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 arasında olan yapım işlerinin ihalesi, ihale tarihinden </a:t>
                      </a:r>
                      <a:r>
                        <a:rPr lang="tr-TR" sz="1800" dirty="0">
                          <a:solidFill>
                            <a:srgbClr val="FF0000"/>
                          </a:solidFill>
                        </a:rPr>
                        <a:t>en az on dört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2"/>
                  </a:ext>
                </a:extLst>
              </a:tr>
              <a:tr h="1467835">
                <a:tc>
                  <a:txBody>
                    <a:bodyPr/>
                    <a:lstStyle/>
                    <a:p>
                      <a:pPr algn="just"/>
                      <a:r>
                        <a:rPr lang="tr-TR" sz="1800" dirty="0"/>
                        <a:t>3) Yaklaşık maliyeti </a:t>
                      </a:r>
                      <a:r>
                        <a:rPr lang="tr-TR" sz="1800" dirty="0" smtClean="0"/>
                        <a:t>ile </a:t>
                      </a:r>
                      <a:r>
                        <a:rPr lang="tr-TR" sz="1800" dirty="0" smtClean="0"/>
                        <a:t>361</a:t>
                      </a:r>
                      <a:r>
                        <a:rPr kumimoji="0" lang="tr-TR" b="0" i="0" kern="1200" dirty="0" smtClean="0">
                          <a:solidFill>
                            <a:schemeClr val="dk1"/>
                          </a:solidFill>
                          <a:effectLst/>
                          <a:latin typeface="+mn-lt"/>
                          <a:ea typeface="+mn-ea"/>
                          <a:cs typeface="+mn-cs"/>
                        </a:rPr>
                        <a:t>.481,</a:t>
                      </a:r>
                      <a:r>
                        <a:rPr lang="tr-TR" sz="1800" dirty="0" smtClean="0"/>
                        <a:t>00  </a:t>
                      </a:r>
                      <a:r>
                        <a:rPr lang="tr-TR" sz="1800" dirty="0"/>
                        <a:t>Türk Lirasının üzerinde ve eşik değerin altında olan mal veya hizmet alımları ile </a:t>
                      </a:r>
                      <a:r>
                        <a:rPr lang="tr-TR" sz="1800" dirty="0" smtClean="0"/>
                        <a:t>3.012.502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Lirasının üzerinde ve eşik değerin altında olan yapım işlerinin ihalesi, ihale tarihinden </a:t>
                      </a:r>
                      <a:r>
                        <a:rPr lang="tr-TR" sz="1800" dirty="0">
                          <a:solidFill>
                            <a:srgbClr val="FF0000"/>
                          </a:solidFill>
                        </a:rPr>
                        <a:t>en az yirmi bir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xmlns="" val="10003"/>
                  </a:ext>
                </a:extLst>
              </a:tr>
              <a:tr h="975602">
                <a:tc>
                  <a:txBody>
                    <a:bodyPr/>
                    <a:lstStyle/>
                    <a:p>
                      <a:pPr algn="just"/>
                      <a:r>
                        <a:rPr lang="tr-TR" sz="1400" dirty="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17711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15495173"/>
              </p:ext>
            </p:extLst>
          </p:nvPr>
        </p:nvGraphicFramePr>
        <p:xfrm>
          <a:off x="395536" y="692696"/>
          <a:ext cx="8501063" cy="3825141"/>
        </p:xfrm>
        <a:graphic>
          <a:graphicData uri="http://schemas.openxmlformats.org/drawingml/2006/table">
            <a:tbl>
              <a:tblPr>
                <a:effectLst>
                  <a:innerShdw blurRad="114300">
                    <a:prstClr val="black"/>
                  </a:innerShdw>
                </a:effectLst>
              </a:tblPr>
              <a:tblGrid>
                <a:gridCol w="2774950"/>
                <a:gridCol w="1992313"/>
                <a:gridCol w="1919287"/>
                <a:gridCol w="1814513"/>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 Kolu</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Toplam Prim Oranı(%)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Sigortalı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İşveren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gridCol w="153979"/>
                <a:gridCol w="1838334"/>
                <a:gridCol w="1919287"/>
                <a:gridCol w="1814513"/>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77178038"/>
              </p:ext>
            </p:extLst>
          </p:nvPr>
        </p:nvGraphicFramePr>
        <p:xfrm>
          <a:off x="323528" y="260650"/>
          <a:ext cx="8568952" cy="6130131"/>
        </p:xfrm>
        <a:graphic>
          <a:graphicData uri="http://schemas.openxmlformats.org/drawingml/2006/table">
            <a:tbl>
              <a:tblPr>
                <a:effectLst>
                  <a:innerShdw blurRad="114300">
                    <a:prstClr val="black"/>
                  </a:innerShdw>
                </a:effectLst>
              </a:tblPr>
              <a:tblGrid>
                <a:gridCol w="5419679"/>
                <a:gridCol w="3149273"/>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x Prim  Oranı</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gridCol w="3384376"/>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632311"/>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(85.28*30=2.558,40 </a:t>
            </a:r>
            <a:r>
              <a:rPr lang="tr-TR" b="1" dirty="0" smtClean="0"/>
              <a:t>- </a:t>
            </a:r>
            <a:r>
              <a:rPr lang="tr-TR" b="1" dirty="0" smtClean="0"/>
              <a:t>2019 </a:t>
            </a:r>
            <a:r>
              <a:rPr lang="tr-TR" b="1" dirty="0" smtClean="0"/>
              <a:t>yılı)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gridCol w="4356484"/>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27273451"/>
              </p:ext>
            </p:extLst>
          </p:nvPr>
        </p:nvGraphicFramePr>
        <p:xfrm>
          <a:off x="323528" y="188640"/>
          <a:ext cx="8501062" cy="4037377"/>
        </p:xfrm>
        <a:graphic>
          <a:graphicData uri="http://schemas.openxmlformats.org/drawingml/2006/table">
            <a:tbl>
              <a:tblPr firstRow="1" bandRow="1">
                <a:tableStyleId>{69CF1AB2-1976-4502-BF36-3FF5EA218861}</a:tableStyleId>
              </a:tblPr>
              <a:tblGrid>
                <a:gridCol w="7489027"/>
                <a:gridCol w="1012035"/>
              </a:tblGrid>
              <a:tr h="432612">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04812">
                <a:tc>
                  <a:txBody>
                    <a:bodyPr/>
                    <a:lstStyle/>
                    <a:p>
                      <a:pPr algn="ctr"/>
                      <a:r>
                        <a:rPr lang="tr-TR" sz="1400" dirty="0" smtClean="0">
                          <a:solidFill>
                            <a:schemeClr val="bg1"/>
                          </a:solidFill>
                        </a:rPr>
                        <a:t>ÜCRETLİLER İÇİN GELİR VERGİSİ DİLİMLERİ (</a:t>
                      </a:r>
                      <a:r>
                        <a:rPr lang="tr-TR" sz="1400" dirty="0" smtClean="0">
                          <a:solidFill>
                            <a:schemeClr val="bg1"/>
                          </a:solidFill>
                        </a:rPr>
                        <a:t>2019) </a:t>
                      </a:r>
                      <a:r>
                        <a:rPr lang="tr-TR" sz="1400" dirty="0" smtClean="0">
                          <a:solidFill>
                            <a:schemeClr val="bg1"/>
                          </a:solidFill>
                        </a:rPr>
                        <a:t>(G.V.K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343832">
                <a:tc>
                  <a:txBody>
                    <a:bodyPr/>
                    <a:lstStyle/>
                    <a:p>
                      <a:r>
                        <a:rPr kumimoji="0" lang="tr-TR" sz="1200" b="1" i="0" kern="1200" dirty="0" smtClean="0">
                          <a:solidFill>
                            <a:schemeClr val="dk1"/>
                          </a:solidFill>
                          <a:latin typeface="+mn-lt"/>
                          <a:ea typeface="+mn-ea"/>
                          <a:cs typeface="+mn-cs"/>
                        </a:rPr>
                        <a:t>18.000</a:t>
                      </a:r>
                      <a:r>
                        <a:rPr lang="tr-TR" sz="1200" b="1" dirty="0" smtClean="0">
                          <a:solidFill>
                            <a:schemeClr val="tx1"/>
                          </a:solidFill>
                        </a:rPr>
                        <a:t>Türk </a:t>
                      </a:r>
                      <a:r>
                        <a:rPr lang="tr-TR" sz="1200" b="1" dirty="0" smtClean="0">
                          <a:solidFill>
                            <a:schemeClr val="tx1"/>
                          </a:solidFill>
                        </a:rPr>
                        <a:t>Lirasına kadar</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3147">
                <a:tc>
                  <a:txBody>
                    <a:bodyPr/>
                    <a:lstStyle/>
                    <a:p>
                      <a:r>
                        <a:rPr kumimoji="0" lang="tr-TR" sz="1200" b="1" i="0" kern="1200" dirty="0" smtClean="0">
                          <a:solidFill>
                            <a:schemeClr val="dk1"/>
                          </a:solidFill>
                          <a:latin typeface="+mn-lt"/>
                          <a:ea typeface="+mn-ea"/>
                          <a:cs typeface="+mn-cs"/>
                        </a:rPr>
                        <a:t>40.000 </a:t>
                      </a:r>
                      <a:r>
                        <a:rPr kumimoji="0" lang="tr-TR" sz="1200" b="1" i="0" kern="1200" dirty="0" smtClean="0">
                          <a:solidFill>
                            <a:schemeClr val="dk1"/>
                          </a:solidFill>
                          <a:latin typeface="+mn-lt"/>
                          <a:ea typeface="+mn-ea"/>
                          <a:cs typeface="+mn-cs"/>
                        </a:rPr>
                        <a:t>TL'nin </a:t>
                      </a:r>
                      <a:r>
                        <a:rPr kumimoji="0" lang="tr-TR" sz="1200" b="1" i="0" kern="1200" dirty="0" smtClean="0">
                          <a:solidFill>
                            <a:schemeClr val="dk1"/>
                          </a:solidFill>
                          <a:latin typeface="+mn-lt"/>
                          <a:ea typeface="+mn-ea"/>
                          <a:cs typeface="+mn-cs"/>
                        </a:rPr>
                        <a:t>18.000 </a:t>
                      </a:r>
                      <a:r>
                        <a:rPr kumimoji="0" lang="tr-TR" sz="1200" b="1" i="0" kern="1200" dirty="0" smtClean="0">
                          <a:solidFill>
                            <a:schemeClr val="dk1"/>
                          </a:solidFill>
                          <a:latin typeface="+mn-lt"/>
                          <a:ea typeface="+mn-ea"/>
                          <a:cs typeface="+mn-cs"/>
                        </a:rPr>
                        <a:t>TL'si için </a:t>
                      </a:r>
                      <a:r>
                        <a:rPr kumimoji="0" lang="tr-TR" sz="1200" b="1" i="0" kern="1200" dirty="0" smtClean="0">
                          <a:solidFill>
                            <a:schemeClr val="dk1"/>
                          </a:solidFill>
                          <a:latin typeface="+mn-lt"/>
                          <a:ea typeface="+mn-ea"/>
                          <a:cs typeface="+mn-cs"/>
                        </a:rPr>
                        <a:t>2.700 </a:t>
                      </a:r>
                      <a:r>
                        <a:rPr kumimoji="0" lang="tr-TR" sz="1200" b="1" i="0" kern="1200" dirty="0" smtClean="0">
                          <a:solidFill>
                            <a:schemeClr val="dk1"/>
                          </a:solidFill>
                          <a:latin typeface="+mn-lt"/>
                          <a:ea typeface="+mn-ea"/>
                          <a:cs typeface="+mn-cs"/>
                        </a:rPr>
                        <a:t>TL, fazlası    </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20984">
                <a:tc>
                  <a:txBody>
                    <a:bodyPr/>
                    <a:lstStyle/>
                    <a:p>
                      <a:r>
                        <a:rPr kumimoji="0" lang="tr-TR" sz="1200" b="1" i="0" kern="1200" dirty="0" smtClean="0">
                          <a:solidFill>
                            <a:schemeClr val="dk1"/>
                          </a:solidFill>
                          <a:latin typeface="+mn-lt"/>
                          <a:ea typeface="+mn-ea"/>
                          <a:cs typeface="+mn-cs"/>
                        </a:rPr>
                        <a:t>98.000 </a:t>
                      </a:r>
                      <a:r>
                        <a:rPr kumimoji="0" lang="tr-TR" sz="1200" b="1" i="0" kern="1200" dirty="0" smtClean="0">
                          <a:solidFill>
                            <a:schemeClr val="dk1"/>
                          </a:solidFill>
                          <a:latin typeface="+mn-lt"/>
                          <a:ea typeface="+mn-ea"/>
                          <a:cs typeface="+mn-cs"/>
                        </a:rPr>
                        <a:t>TL'nin </a:t>
                      </a:r>
                      <a:r>
                        <a:rPr kumimoji="0" lang="tr-TR" sz="1200" b="1" i="0" kern="1200" dirty="0" smtClean="0">
                          <a:solidFill>
                            <a:schemeClr val="dk1"/>
                          </a:solidFill>
                          <a:latin typeface="+mn-lt"/>
                          <a:ea typeface="+mn-ea"/>
                          <a:cs typeface="+mn-cs"/>
                        </a:rPr>
                        <a:t>40.000 </a:t>
                      </a:r>
                      <a:r>
                        <a:rPr kumimoji="0" lang="tr-TR" sz="1200" b="1" i="0" kern="1200" dirty="0" smtClean="0">
                          <a:solidFill>
                            <a:schemeClr val="dk1"/>
                          </a:solidFill>
                          <a:latin typeface="+mn-lt"/>
                          <a:ea typeface="+mn-ea"/>
                          <a:cs typeface="+mn-cs"/>
                        </a:rPr>
                        <a:t>TL'si için </a:t>
                      </a:r>
                      <a:r>
                        <a:rPr kumimoji="0" lang="tr-TR" sz="1200" b="1" i="0" kern="1200" dirty="0" smtClean="0">
                          <a:solidFill>
                            <a:schemeClr val="dk1"/>
                          </a:solidFill>
                          <a:latin typeface="+mn-lt"/>
                          <a:ea typeface="+mn-ea"/>
                          <a:cs typeface="+mn-cs"/>
                        </a:rPr>
                        <a:t>7.100 </a:t>
                      </a:r>
                      <a:r>
                        <a:rPr kumimoji="0" lang="tr-TR" sz="1200" b="1" i="0" kern="1200" dirty="0" smtClean="0">
                          <a:solidFill>
                            <a:schemeClr val="dk1"/>
                          </a:solidFill>
                          <a:latin typeface="+mn-lt"/>
                          <a:ea typeface="+mn-ea"/>
                          <a:cs typeface="+mn-cs"/>
                        </a:rPr>
                        <a:t>TL, (ücret gelirlerinde </a:t>
                      </a:r>
                      <a:r>
                        <a:rPr kumimoji="0" lang="tr-TR" sz="1200" b="1" i="0" kern="1200" dirty="0" smtClean="0">
                          <a:solidFill>
                            <a:schemeClr val="dk1"/>
                          </a:solidFill>
                          <a:latin typeface="+mn-lt"/>
                          <a:ea typeface="+mn-ea"/>
                          <a:cs typeface="+mn-cs"/>
                        </a:rPr>
                        <a:t>148.000 </a:t>
                      </a:r>
                      <a:r>
                        <a:rPr kumimoji="0" lang="tr-TR" sz="1200" b="1" i="0" kern="1200" dirty="0" smtClean="0">
                          <a:solidFill>
                            <a:schemeClr val="dk1"/>
                          </a:solidFill>
                          <a:latin typeface="+mn-lt"/>
                          <a:ea typeface="+mn-ea"/>
                          <a:cs typeface="+mn-cs"/>
                        </a:rPr>
                        <a:t>TL'nin</a:t>
                      </a:r>
                    </a:p>
                    <a:p>
                      <a:r>
                        <a:rPr kumimoji="0" lang="tr-TR" sz="1200" b="1" i="0" kern="1200" dirty="0" smtClean="0">
                          <a:solidFill>
                            <a:schemeClr val="dk1"/>
                          </a:solidFill>
                          <a:latin typeface="+mn-lt"/>
                          <a:ea typeface="+mn-ea"/>
                          <a:cs typeface="+mn-cs"/>
                        </a:rPr>
                        <a:t>40.000 </a:t>
                      </a:r>
                      <a:r>
                        <a:rPr kumimoji="0" lang="tr-TR" sz="1200" b="1" i="0" kern="1200" dirty="0" smtClean="0">
                          <a:solidFill>
                            <a:schemeClr val="dk1"/>
                          </a:solidFill>
                          <a:latin typeface="+mn-lt"/>
                          <a:ea typeface="+mn-ea"/>
                          <a:cs typeface="+mn-cs"/>
                        </a:rPr>
                        <a:t>TL'si için </a:t>
                      </a:r>
                      <a:r>
                        <a:rPr kumimoji="0" lang="tr-TR" sz="1200" b="1" i="0" kern="1200" dirty="0" smtClean="0">
                          <a:solidFill>
                            <a:schemeClr val="dk1"/>
                          </a:solidFill>
                          <a:latin typeface="+mn-lt"/>
                          <a:ea typeface="+mn-ea"/>
                          <a:cs typeface="+mn-cs"/>
                        </a:rPr>
                        <a:t>7.100 </a:t>
                      </a:r>
                      <a:r>
                        <a:rPr kumimoji="0" lang="tr-TR" sz="1200" b="1" i="0" kern="1200" dirty="0" smtClean="0">
                          <a:solidFill>
                            <a:schemeClr val="dk1"/>
                          </a:solidFill>
                          <a:latin typeface="+mn-lt"/>
                          <a:ea typeface="+mn-ea"/>
                          <a:cs typeface="+mn-cs"/>
                        </a:rPr>
                        <a:t>TL), fazlası   </a:t>
                      </a:r>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81">
                <a:tc>
                  <a:txBody>
                    <a:bodyPr/>
                    <a:lstStyle/>
                    <a:p>
                      <a:r>
                        <a:rPr kumimoji="0" lang="tr-TR" sz="1200" b="1" i="0" kern="1200" dirty="0" smtClean="0">
                          <a:solidFill>
                            <a:schemeClr val="tx1"/>
                          </a:solidFill>
                          <a:latin typeface="+mn-lt"/>
                          <a:ea typeface="+mn-ea"/>
                          <a:cs typeface="+mn-cs"/>
                        </a:rPr>
                        <a:t>98</a:t>
                      </a:r>
                      <a:r>
                        <a:rPr kumimoji="0" lang="tr-TR" sz="1200" b="1" i="0" kern="1200" dirty="0" smtClean="0">
                          <a:solidFill>
                            <a:schemeClr val="dk1"/>
                          </a:solidFill>
                          <a:latin typeface="+mn-lt"/>
                          <a:ea typeface="+mn-ea"/>
                          <a:cs typeface="+mn-cs"/>
                        </a:rPr>
                        <a:t>.000 </a:t>
                      </a:r>
                      <a:r>
                        <a:rPr kumimoji="0" lang="tr-TR" sz="1200" b="1" i="0" kern="1200" dirty="0" smtClean="0">
                          <a:solidFill>
                            <a:schemeClr val="dk1"/>
                          </a:solidFill>
                          <a:latin typeface="+mn-lt"/>
                          <a:ea typeface="+mn-ea"/>
                          <a:cs typeface="+mn-cs"/>
                        </a:rPr>
                        <a:t>TL'den fazlasının </a:t>
                      </a:r>
                      <a:r>
                        <a:rPr kumimoji="0" lang="tr-TR" sz="1200" b="1" i="0" kern="1200" dirty="0" smtClean="0">
                          <a:solidFill>
                            <a:schemeClr val="dk1"/>
                          </a:solidFill>
                          <a:latin typeface="+mn-lt"/>
                          <a:ea typeface="+mn-ea"/>
                          <a:cs typeface="+mn-cs"/>
                        </a:rPr>
                        <a:t>98.000 </a:t>
                      </a:r>
                      <a:r>
                        <a:rPr kumimoji="0" lang="tr-TR" sz="1200" b="1" i="0" kern="1200" dirty="0" smtClean="0">
                          <a:solidFill>
                            <a:schemeClr val="dk1"/>
                          </a:solidFill>
                          <a:latin typeface="+mn-lt"/>
                          <a:ea typeface="+mn-ea"/>
                          <a:cs typeface="+mn-cs"/>
                        </a:rPr>
                        <a:t>TL'si için </a:t>
                      </a:r>
                      <a:r>
                        <a:rPr kumimoji="0" lang="tr-TR" sz="1200" b="1" i="0" kern="1200" dirty="0" smtClean="0">
                          <a:solidFill>
                            <a:schemeClr val="dk1"/>
                          </a:solidFill>
                          <a:latin typeface="+mn-lt"/>
                          <a:ea typeface="+mn-ea"/>
                          <a:cs typeface="+mn-cs"/>
                        </a:rPr>
                        <a:t>22.760 </a:t>
                      </a:r>
                      <a:r>
                        <a:rPr kumimoji="0" lang="tr-TR" sz="1200" b="1" i="0" kern="1200" dirty="0" smtClean="0">
                          <a:solidFill>
                            <a:schemeClr val="dk1"/>
                          </a:solidFill>
                          <a:latin typeface="+mn-lt"/>
                          <a:ea typeface="+mn-ea"/>
                          <a:cs typeface="+mn-cs"/>
                        </a:rPr>
                        <a:t>TL, (ücret gelirlerinde</a:t>
                      </a:r>
                    </a:p>
                    <a:p>
                      <a:r>
                        <a:rPr kumimoji="0" lang="tr-TR" sz="1200" b="1" i="0" kern="1200" dirty="0" smtClean="0">
                          <a:solidFill>
                            <a:schemeClr val="dk1"/>
                          </a:solidFill>
                          <a:latin typeface="+mn-lt"/>
                          <a:ea typeface="+mn-ea"/>
                          <a:cs typeface="+mn-cs"/>
                        </a:rPr>
                        <a:t>148.000 </a:t>
                      </a:r>
                      <a:r>
                        <a:rPr kumimoji="0" lang="tr-TR" sz="1200" b="1" i="0" kern="1200" dirty="0" smtClean="0">
                          <a:solidFill>
                            <a:schemeClr val="dk1"/>
                          </a:solidFill>
                          <a:latin typeface="+mn-lt"/>
                          <a:ea typeface="+mn-ea"/>
                          <a:cs typeface="+mn-cs"/>
                        </a:rPr>
                        <a:t>TL'den fazlasının </a:t>
                      </a:r>
                      <a:r>
                        <a:rPr kumimoji="0" lang="tr-TR" sz="1200" b="1" i="0" kern="1200" dirty="0" smtClean="0">
                          <a:solidFill>
                            <a:schemeClr val="dk1"/>
                          </a:solidFill>
                          <a:latin typeface="+mn-lt"/>
                          <a:ea typeface="+mn-ea"/>
                          <a:cs typeface="+mn-cs"/>
                        </a:rPr>
                        <a:t>148.000 </a:t>
                      </a:r>
                      <a:r>
                        <a:rPr kumimoji="0" lang="tr-TR" sz="1200" b="1" i="0" kern="1200" dirty="0" smtClean="0">
                          <a:solidFill>
                            <a:schemeClr val="dk1"/>
                          </a:solidFill>
                          <a:latin typeface="+mn-lt"/>
                          <a:ea typeface="+mn-ea"/>
                          <a:cs typeface="+mn-cs"/>
                        </a:rPr>
                        <a:t>TL'si için </a:t>
                      </a:r>
                      <a:r>
                        <a:rPr kumimoji="0" lang="tr-TR" sz="1200" b="1" i="0" kern="1200" dirty="0" smtClean="0">
                          <a:solidFill>
                            <a:schemeClr val="dk1"/>
                          </a:solidFill>
                          <a:latin typeface="+mn-lt"/>
                          <a:ea typeface="+mn-ea"/>
                          <a:cs typeface="+mn-cs"/>
                        </a:rPr>
                        <a:t>36.260 </a:t>
                      </a:r>
                      <a:r>
                        <a:rPr kumimoji="0" lang="tr-TR" sz="1200" b="1" i="0" kern="1200" dirty="0" smtClean="0">
                          <a:solidFill>
                            <a:schemeClr val="dk1"/>
                          </a:solidFill>
                          <a:latin typeface="+mn-lt"/>
                          <a:ea typeface="+mn-ea"/>
                          <a:cs typeface="+mn-cs"/>
                        </a:rPr>
                        <a:t>TL), fazlası</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262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a:t>
                      </a:r>
                      <a:r>
                        <a:rPr lang="tr-TR" sz="2000" b="1" dirty="0" smtClean="0">
                          <a:solidFill>
                            <a:schemeClr val="bg1"/>
                          </a:solidFill>
                        </a:rPr>
                        <a:t>2019) </a:t>
                      </a:r>
                      <a:r>
                        <a:rPr lang="tr-TR" sz="2000" b="1" dirty="0" smtClean="0">
                          <a:solidFill>
                            <a:schemeClr val="bg1"/>
                          </a:solidFill>
                        </a:rPr>
                        <a:t>(G.V.K.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401521">
                <a:tc>
                  <a:txBody>
                    <a:bodyPr/>
                    <a:lstStyle/>
                    <a:p>
                      <a:r>
                        <a:rPr lang="tr-TR" sz="1200" b="1" dirty="0" smtClean="0">
                          <a:solidFill>
                            <a:schemeClr val="tx1"/>
                          </a:solidFill>
                        </a:rPr>
                        <a:t>I.DERECE   ( Çalışma</a:t>
                      </a:r>
                      <a:r>
                        <a:rPr lang="tr-TR" sz="1200" b="1" baseline="0" dirty="0" smtClean="0">
                          <a:solidFill>
                            <a:schemeClr val="tx1"/>
                          </a:solidFill>
                        </a:rPr>
                        <a:t> Gücünün Asgari  %80 ini  Kaybedenler)</a:t>
                      </a:r>
                      <a:endParaRPr lang="tr-TR" sz="12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1200,00</a:t>
                      </a:r>
                      <a:r>
                        <a:rPr lang="tr-TR" sz="1200" b="1" baseline="0" dirty="0" smtClean="0">
                          <a:solidFill>
                            <a:schemeClr val="tx1"/>
                          </a:solidFill>
                        </a:rPr>
                        <a:t> </a:t>
                      </a:r>
                      <a:r>
                        <a:rPr lang="tr-TR" sz="1200" b="1" baseline="0" dirty="0" smtClean="0">
                          <a:solidFill>
                            <a:schemeClr val="tx1"/>
                          </a:solidFill>
                        </a:rPr>
                        <a:t>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0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II.DERECE  ( Çalışma</a:t>
                      </a:r>
                      <a:r>
                        <a:rPr lang="tr-TR" sz="1200" b="1" baseline="0" dirty="0" smtClean="0">
                          <a:solidFill>
                            <a:schemeClr val="tx1"/>
                          </a:solidFill>
                        </a:rPr>
                        <a:t> Gücünün Asgari  %60 ını  Kaybedenler)</a:t>
                      </a: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650,00 </a:t>
                      </a:r>
                      <a:r>
                        <a:rPr lang="tr-TR" sz="1200" b="1" dirty="0" smtClean="0">
                          <a:solidFill>
                            <a:schemeClr val="tx1"/>
                          </a:solidFill>
                        </a:rPr>
                        <a:t>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9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III.DERECE ( Çalışma</a:t>
                      </a:r>
                      <a:r>
                        <a:rPr lang="tr-TR" sz="1200" b="1" baseline="0" dirty="0" smtClean="0">
                          <a:solidFill>
                            <a:schemeClr val="tx1"/>
                          </a:solidFill>
                        </a:rPr>
                        <a:t> Gücünün Asgari  %40 ını  Kaybedenler)</a:t>
                      </a:r>
                      <a:endParaRPr lang="tr-TR" sz="12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290,00</a:t>
                      </a:r>
                      <a:r>
                        <a:rPr lang="tr-TR" sz="1200" b="1" baseline="0" dirty="0" smtClean="0">
                          <a:solidFill>
                            <a:schemeClr val="tx1"/>
                          </a:solidFill>
                        </a:rPr>
                        <a:t> </a:t>
                      </a:r>
                      <a:r>
                        <a:rPr lang="tr-TR" sz="1200" b="1" baseline="0" dirty="0" smtClean="0">
                          <a:solidFill>
                            <a:schemeClr val="tx1"/>
                          </a:solidFill>
                        </a:rPr>
                        <a:t>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51737998"/>
              </p:ext>
            </p:extLst>
          </p:nvPr>
        </p:nvGraphicFramePr>
        <p:xfrm>
          <a:off x="357158" y="4286256"/>
          <a:ext cx="8501062" cy="2571744"/>
        </p:xfrm>
        <a:graphic>
          <a:graphicData uri="http://schemas.openxmlformats.org/drawingml/2006/table">
            <a:tbl>
              <a:tblPr firstRow="1" bandRow="1">
                <a:tableStyleId>{69CF1AB2-1976-4502-BF36-3FF5EA218861}</a:tableStyleId>
              </a:tblPr>
              <a:tblGrid>
                <a:gridCol w="5040524"/>
                <a:gridCol w="1944202"/>
                <a:gridCol w="1516336"/>
              </a:tblGrid>
              <a:tr h="373172">
                <a:tc gridSpan="3">
                  <a:txBody>
                    <a:bodyPr/>
                    <a:lstStyle/>
                    <a:p>
                      <a:pPr algn="ctr"/>
                      <a:r>
                        <a:rPr lang="tr-TR" sz="1800" b="1" dirty="0" smtClean="0">
                          <a:solidFill>
                            <a:schemeClr val="bg1"/>
                          </a:solidFill>
                        </a:rPr>
                        <a:t>GELİR VERGİSİ TEVKİFAT ORANLARI</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653053">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76059">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40798">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28662">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5085134"/>
              </p:ext>
            </p:extLst>
          </p:nvPr>
        </p:nvGraphicFramePr>
        <p:xfrm>
          <a:off x="323528" y="404664"/>
          <a:ext cx="8715375" cy="4437341"/>
        </p:xfrm>
        <a:graphic>
          <a:graphicData uri="http://schemas.openxmlformats.org/drawingml/2006/table">
            <a:tbl>
              <a:tblPr firstRow="1" bandRow="1">
                <a:tableStyleId>{69CF1AB2-1976-4502-BF36-3FF5EA218861}</a:tableStyleId>
              </a:tblPr>
              <a:tblGrid>
                <a:gridCol w="4000469"/>
                <a:gridCol w="2714625"/>
                <a:gridCol w="2000281"/>
              </a:tblGrid>
              <a:tr h="397354">
                <a:tc gridSpan="3">
                  <a:txBody>
                    <a:bodyPr/>
                    <a:lstStyle/>
                    <a:p>
                      <a:pPr algn="ctr"/>
                      <a:r>
                        <a:rPr lang="tr-TR" sz="1800" b="1" dirty="0" smtClean="0">
                          <a:solidFill>
                            <a:schemeClr val="bg1"/>
                          </a:solidFill>
                        </a:rPr>
                        <a:t>DAMGA VERGİSİ   (62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4">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no:62</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1848894"/>
              </p:ext>
            </p:extLst>
          </p:nvPr>
        </p:nvGraphicFramePr>
        <p:xfrm>
          <a:off x="323528" y="332656"/>
          <a:ext cx="8496299" cy="6096311"/>
        </p:xfrm>
        <a:graphic>
          <a:graphicData uri="http://schemas.openxmlformats.org/drawingml/2006/table">
            <a:tbl>
              <a:tblPr firstRow="1" bandRow="1">
                <a:tableStyleId>{BC89EF96-8CEA-46FF-86C4-4CE0E7609802}</a:tableStyleId>
              </a:tblPr>
              <a:tblGrid>
                <a:gridCol w="4493597"/>
                <a:gridCol w="2001351"/>
                <a:gridCol w="2001351"/>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6121033"/>
        </p:xfrm>
        <a:graphic>
          <a:graphicData uri="http://schemas.openxmlformats.org/drawingml/2006/table">
            <a:tbl>
              <a:tblPr firstRow="1" bandRow="1">
                <a:tableStyleId>{BC89EF96-8CEA-46FF-86C4-4CE0E7609802}</a:tableStyleId>
              </a:tblPr>
              <a:tblGrid>
                <a:gridCol w="5771995"/>
                <a:gridCol w="2581430"/>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gridCol w="1152128"/>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5838114"/>
              </p:ext>
            </p:extLst>
          </p:nvPr>
        </p:nvGraphicFramePr>
        <p:xfrm>
          <a:off x="179512" y="260653"/>
          <a:ext cx="8712968" cy="6080370"/>
        </p:xfrm>
        <a:graphic>
          <a:graphicData uri="http://schemas.openxmlformats.org/drawingml/2006/table">
            <a:tbl>
              <a:tblPr firstRow="1" bandRow="1">
                <a:tableStyleId>{F5AB1C69-6EDB-4FF4-983F-18BD219EF322}</a:tableStyleId>
              </a:tblPr>
              <a:tblGrid>
                <a:gridCol w="7704856"/>
                <a:gridCol w="1008112"/>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2/10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5444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6312912"/>
        </p:xfrm>
        <a:graphic>
          <a:graphicData uri="http://schemas.openxmlformats.org/drawingml/2006/table">
            <a:tbl>
              <a:tblPr firstRow="1" bandRow="1">
                <a:tableStyleId>{F5AB1C69-6EDB-4FF4-983F-18BD219EF322}</a:tableStyleId>
              </a:tblPr>
              <a:tblGrid>
                <a:gridCol w="7573256"/>
                <a:gridCol w="1211720"/>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639718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879053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ve okutmalar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429560"/>
        </p:xfrm>
        <a:graphic>
          <a:graphicData uri="http://schemas.openxmlformats.org/drawingml/2006/table">
            <a:tbl>
              <a:tblPr firstRow="1" bandRow="1">
                <a:effectLst>
                  <a:innerShdw blurRad="114300">
                    <a:prstClr val="black"/>
                  </a:innerShdw>
                </a:effectLst>
              </a:tblPr>
              <a:tblGrid>
                <a:gridCol w="8712968"/>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5408116"/>
              </p:ext>
            </p:extLst>
          </p:nvPr>
        </p:nvGraphicFramePr>
        <p:xfrm>
          <a:off x="179511" y="116632"/>
          <a:ext cx="8784977" cy="6538394"/>
        </p:xfrm>
        <a:graphic>
          <a:graphicData uri="http://schemas.openxmlformats.org/drawingml/2006/table">
            <a:tbl>
              <a:tblPr/>
              <a:tblGrid>
                <a:gridCol w="1464162"/>
                <a:gridCol w="1464163"/>
                <a:gridCol w="1155918"/>
                <a:gridCol w="1232979"/>
                <a:gridCol w="957272"/>
                <a:gridCol w="198648"/>
                <a:gridCol w="1232979"/>
                <a:gridCol w="1078856"/>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Yrd. 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29649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Doktora Öğretim Üyesi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gridCol w="1478424"/>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2763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549797"/>
        </p:xfrm>
        <a:graphic>
          <a:graphicData uri="http://schemas.openxmlformats.org/drawingml/2006/table">
            <a:tbl>
              <a:tblPr firstRow="1" bandRow="1">
                <a:effectLst>
                  <a:innerShdw blurRad="114300">
                    <a:prstClr val="black"/>
                  </a:innerShdw>
                </a:effectLst>
              </a:tblPr>
              <a:tblGrid>
                <a:gridCol w="5832648"/>
                <a:gridCol w="2880320"/>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doktora</a:t>
                      </a:r>
                      <a:r>
                        <a:rPr lang="tr-TR" sz="1600" b="0" baseline="0" dirty="0" smtClean="0">
                          <a:solidFill>
                            <a:schemeClr val="tx1"/>
                          </a:solidFill>
                          <a:latin typeface="+mn-lt"/>
                        </a:rPr>
                        <a:t> öğretim üyesi,</a:t>
                      </a:r>
                      <a:r>
                        <a:rPr lang="tr-TR" sz="1600" b="0" dirty="0" smtClean="0">
                          <a:solidFill>
                            <a:schemeClr val="tx1"/>
                          </a:solidFill>
                          <a:latin typeface="+mn-lt"/>
                        </a:rPr>
                        <a: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8717914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dirty="0" smtClean="0">
                          <a:solidFill>
                            <a:schemeClr val="tx1"/>
                          </a:solidFill>
                          <a:latin typeface="Times New Roman" pitchFamily="18" charset="0"/>
                          <a:cs typeface="Times New Roman" pitchFamily="18" charset="0"/>
                        </a:rPr>
                        <a:t>Yükseköğretim Kurulu Başkanlığınca yayımlanan "Doçentlik Sınav Jüri Üyeleri ile </a:t>
                      </a:r>
                      <a:r>
                        <a:rPr kumimoji="0" lang="tr-TR" sz="1400" b="0" kern="1200" dirty="0" smtClean="0">
                          <a:solidFill>
                            <a:schemeClr val="tx1"/>
                          </a:solidFill>
                          <a:latin typeface="Times New Roman" pitchFamily="18" charset="0"/>
                          <a:ea typeface=""/>
                          <a:cs typeface="Times New Roman" pitchFamily="18" charset="0"/>
                        </a:rPr>
                        <a:t>Doktora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ödenecek ücret damga ve gelir vergisi </a:t>
                      </a:r>
                      <a:r>
                        <a:rPr lang="tr-TR" sz="1400" b="0" dirty="0" err="1" smtClean="0">
                          <a:solidFill>
                            <a:schemeClr val="tx1"/>
                          </a:solidFill>
                          <a:latin typeface="Times New Roman" pitchFamily="18" charset="0"/>
                          <a:cs typeface="Times New Roman" pitchFamily="18" charset="0"/>
                        </a:rPr>
                        <a:t>tevkifatı</a:t>
                      </a:r>
                      <a:r>
                        <a:rPr lang="tr-TR" sz="1400" b="0" dirty="0" smtClean="0">
                          <a:solidFill>
                            <a:schemeClr val="tx1"/>
                          </a:solidFill>
                          <a:latin typeface="Times New Roman" pitchFamily="18" charset="0"/>
                          <a:cs typeface="Times New Roman" pitchFamily="18" charset="0"/>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4/11/1981 tarihli ve 2547 sayılı Kanunun 23, 25 ve 26’ncı maddeleri uyarınca oluşturulan </a:t>
                      </a:r>
                      <a:r>
                        <a:rPr kumimoji="0" lang="tr-TR" sz="1400" b="0" kern="1200" dirty="0" smtClean="0">
                          <a:solidFill>
                            <a:schemeClr val="tx1"/>
                          </a:solidFill>
                          <a:latin typeface="Times New Roman" pitchFamily="18" charset="0"/>
                          <a:cs typeface="Times New Roman" pitchFamily="18" charset="0"/>
                        </a:rPr>
                        <a:t>d</a:t>
                      </a:r>
                      <a:r>
                        <a:rPr kumimoji="0" lang="tr-TR" sz="1400" b="0" kern="1200" dirty="0" smtClean="0">
                          <a:solidFill>
                            <a:schemeClr val="tx1"/>
                          </a:solidFill>
                          <a:latin typeface="Times New Roman" pitchFamily="18" charset="0"/>
                          <a:ea typeface=""/>
                          <a:cs typeface="Times New Roman" pitchFamily="18" charset="0"/>
                        </a:rPr>
                        <a:t>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2547 sayılı Kanunun 24 üncü maddesi uyarınca yapılan doçentlik sınavlarında jüri üyesi olarak görevlendirilen öğretim üyelerinin jüri ücreti ödemeleri Üniversitelerarası Kurul tarafından ödenir.</a:t>
                      </a:r>
                      <a:endParaRPr lang="tr-TR" sz="1400" b="1" kern="1200" dirty="0" smtClean="0">
                        <a:solidFill>
                          <a:schemeClr val="accent4">
                            <a:lumMod val="75000"/>
                          </a:schemeClr>
                        </a:solidFill>
                        <a:latin typeface="Times New Roman" pitchFamily="18" charset="0"/>
                        <a:ea typeface="+mn-ea"/>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127527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348880"/>
            <a:ext cx="7344817"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oolSlant"/>
              <a:contourClr>
                <a:schemeClr val="accent3">
                  <a:tint val="100000"/>
                  <a:shade val="100000"/>
                  <a:satMod val="100000"/>
                  <a:hueMod val="100000"/>
                </a:schemeClr>
              </a:contourClr>
            </a:sp3d>
          </a:bodyPr>
          <a:lstStyle/>
          <a:p>
            <a:pPr algn="ctr"/>
            <a:r>
              <a:rPr lang="tr-TR" sz="5400" b="1" cap="none" spc="0" dirty="0" smtClean="0">
                <a:ln>
                  <a:solidFill>
                    <a:schemeClr val="accent4">
                      <a:lumMod val="50000"/>
                    </a:schemeClr>
                  </a:solidFill>
                </a:ln>
                <a:solidFill>
                  <a:schemeClr val="accent4">
                    <a:lumMod val="75000"/>
                  </a:schemeClr>
                </a:solidFill>
                <a:effectLst/>
              </a:rPr>
              <a:t>ÖYP </a:t>
            </a:r>
            <a:r>
              <a:rPr lang="tr-TR" sz="5400" b="1" cap="none" spc="0" dirty="0" smtClean="0">
                <a:ln>
                  <a:solidFill>
                    <a:schemeClr val="accent4">
                      <a:lumMod val="50000"/>
                    </a:schemeClr>
                  </a:solidFill>
                </a:ln>
                <a:solidFill>
                  <a:schemeClr val="accent4">
                    <a:lumMod val="75000"/>
                  </a:schemeClr>
                </a:solidFill>
                <a:effectLst>
                  <a:innerShdw blurRad="63500" dist="50800" dir="18900000">
                    <a:prstClr val="black">
                      <a:alpha val="50000"/>
                    </a:prstClr>
                  </a:innerShdw>
                </a:effectLst>
              </a:rPr>
              <a:t>BÜTÇESİNDEN</a:t>
            </a:r>
            <a:r>
              <a:rPr lang="tr-TR" sz="5400" b="1" cap="none" spc="0" dirty="0" smtClean="0">
                <a:ln>
                  <a:solidFill>
                    <a:schemeClr val="accent4">
                      <a:lumMod val="50000"/>
                    </a:schemeClr>
                  </a:solidFill>
                </a:ln>
                <a:solidFill>
                  <a:schemeClr val="accent4">
                    <a:lumMod val="75000"/>
                  </a:schemeClr>
                </a:solidFill>
                <a:effectLst/>
              </a:rPr>
              <a:t> YAPILAN HARCAMALAR</a:t>
            </a:r>
            <a:endParaRPr lang="tr-TR" sz="5400" b="1" cap="none" spc="0" dirty="0">
              <a:ln>
                <a:solidFill>
                  <a:schemeClr val="accent4">
                    <a:lumMod val="50000"/>
                  </a:schemeClr>
                </a:solidFill>
              </a:ln>
              <a:solidFill>
                <a:schemeClr val="accent4">
                  <a:lumMod val="75000"/>
                </a:schemeClr>
              </a:solidFill>
              <a:effectLst/>
            </a:endParaRPr>
          </a:p>
        </p:txBody>
      </p:sp>
    </p:spTree>
    <p:extLst>
      <p:ext uri="{BB962C8B-B14F-4D97-AF65-F5344CB8AC3E}">
        <p14:creationId xmlns:p14="http://schemas.microsoft.com/office/powerpoint/2010/main" val="34134568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86227932"/>
              </p:ext>
            </p:extLst>
          </p:nvPr>
        </p:nvGraphicFramePr>
        <p:xfrm>
          <a:off x="251520" y="260648"/>
          <a:ext cx="8640960" cy="5801292"/>
        </p:xfrm>
        <a:graphic>
          <a:graphicData uri="http://schemas.openxmlformats.org/drawingml/2006/table">
            <a:tbl>
              <a:tblPr firstRow="1" bandRow="1">
                <a:effectLst/>
                <a:tableStyleId>{ED083AE6-46FA-4A59-8FB0-9F97EB10719F}</a:tableStyleId>
              </a:tblPr>
              <a:tblGrid>
                <a:gridCol w="8640960"/>
              </a:tblGrid>
              <a:tr h="294631">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(1)</a:t>
                      </a:r>
                      <a:endParaRPr lang="tr-TR" sz="1600" b="1" dirty="0">
                        <a:solidFill>
                          <a:schemeClr val="bg1"/>
                        </a:solidFill>
                      </a:endParaRPr>
                    </a:p>
                  </a:txBody>
                  <a:tcPr marL="91432" marR="91432" marT="45722" marB="45722" anchor="ctr">
                    <a:solidFill>
                      <a:schemeClr val="accent4">
                        <a:lumMod val="75000"/>
                      </a:schemeClr>
                    </a:solidFill>
                  </a:tcPr>
                </a:tc>
              </a:tr>
              <a:tr h="5466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baseline="0" dirty="0" smtClean="0">
                          <a:solidFill>
                            <a:schemeClr val="tx1"/>
                          </a:solidFill>
                          <a:latin typeface="+mn-lt"/>
                          <a:ea typeface="+mn-ea"/>
                          <a:cs typeface="+mn-cs"/>
                        </a:rPr>
                        <a:t>Yükseköğretim Kurulu tarafından belirlenen Öğretim Üyesi Yetiştirme Programına İlişkin Esas ve Usullere göre;</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Kaynak Aktarımı</a:t>
                      </a:r>
                    </a:p>
                    <a:p>
                      <a:pPr marL="285750" indent="-285750" algn="just">
                        <a:buFont typeface="Wingdings" pitchFamily="2" charset="2"/>
                        <a:buChar char="v"/>
                      </a:pPr>
                      <a:r>
                        <a:rPr lang="tr-TR" sz="1800" b="0" dirty="0" smtClean="0">
                          <a:solidFill>
                            <a:schemeClr val="tx1"/>
                          </a:solidFill>
                        </a:rPr>
                        <a:t>2547 sayılı Kanunun 10 uncu maddesi uyarınca yurt içinde ve yurt dışında öğretim üyesi yetiştirilmesi amacıyla Yükseköğretim Kurulu bütçesinin mevcut veya yeni açılacak tertiplerine kaydedilen ödenekten ÖYP çerçevesinde desteklenmesine karar verilen başvurulara ilişkin YÖK Yürütme Kurulu tarafından uygun görülen tutarlar, </a:t>
                      </a:r>
                      <a:r>
                        <a:rPr lang="tr-TR" sz="1800" b="1" dirty="0" smtClean="0">
                          <a:solidFill>
                            <a:schemeClr val="tx1"/>
                          </a:solidFill>
                        </a:rPr>
                        <a:t>tahakkuk ettirilmek suretiyle ilgili yükseköğretim kurumu bütçesine</a:t>
                      </a:r>
                      <a:r>
                        <a:rPr lang="tr-TR" sz="1800" b="0" dirty="0" smtClean="0">
                          <a:solidFill>
                            <a:schemeClr val="tx1"/>
                          </a:solidFill>
                        </a:rPr>
                        <a:t> aktarılır. ÖYP kapsamında, yükseköğretim kurumlarına aktarılan tutarların karşılığı, ilgili yükseköğretim kurumu tarafından bir yandan </a:t>
                      </a:r>
                      <a:r>
                        <a:rPr lang="tr-TR" sz="1800" b="1" dirty="0" smtClean="0">
                          <a:solidFill>
                            <a:schemeClr val="tx1"/>
                          </a:solidFill>
                        </a:rPr>
                        <a:t>(B) işaretli cetveline öz gelir</a:t>
                      </a:r>
                      <a:r>
                        <a:rPr lang="tr-TR" sz="1800" b="0" dirty="0" smtClean="0">
                          <a:solidFill>
                            <a:schemeClr val="tx1"/>
                          </a:solidFill>
                        </a:rPr>
                        <a:t>, diğer yandan </a:t>
                      </a:r>
                      <a:r>
                        <a:rPr lang="tr-TR" sz="1800" b="1" dirty="0" smtClean="0">
                          <a:solidFill>
                            <a:schemeClr val="tx1"/>
                          </a:solidFill>
                        </a:rPr>
                        <a:t>(A) işaretli cetvele ödenek</a:t>
                      </a:r>
                      <a:r>
                        <a:rPr lang="tr-TR" sz="1800" b="0" dirty="0" smtClean="0">
                          <a:solidFill>
                            <a:schemeClr val="tx1"/>
                          </a:solidFill>
                        </a:rPr>
                        <a:t> olarak kaydedilir. Kaynak aktarımı, ÖYP araştırma görevlilerinin lisansüstü eğitim gördükleri yükseköğretim kurumlarına yapılır. ÖYP araştırma görevlisi kadrosuna atananlar için kaynak aktarımı Yürütme Kurulu kararı üzerine yapılır. </a:t>
                      </a:r>
                    </a:p>
                    <a:p>
                      <a:pPr marL="285750" indent="-285750" algn="just">
                        <a:buFont typeface="Wingdings" pitchFamily="2" charset="2"/>
                        <a:buChar char="v"/>
                      </a:pPr>
                      <a:r>
                        <a:rPr lang="tr-TR" sz="1800" b="0" dirty="0" smtClean="0">
                          <a:solidFill>
                            <a:schemeClr val="tx1"/>
                          </a:solidFill>
                        </a:rPr>
                        <a:t>2010 yılından önce ÖYP’ ye dahil olan araştırma görevlilerine Yükseköğretim Kurulu tarafından kaynak aktarımı yapılmaz.</a:t>
                      </a:r>
                    </a:p>
                    <a:p>
                      <a:pPr marL="0" indent="0" algn="just">
                        <a:buFont typeface="Wingdings" pitchFamily="2" charset="2"/>
                        <a:buNone/>
                      </a:pPr>
                      <a:endParaRPr lang="tr-TR" sz="1600" b="0" dirty="0" smtClean="0">
                        <a:solidFill>
                          <a:schemeClr val="tx1"/>
                        </a:solidFill>
                      </a:endParaRPr>
                    </a:p>
                    <a:p>
                      <a:pPr marL="285750" indent="-285750" algn="just">
                        <a:buFont typeface="Wingdings" pitchFamily="2" charset="2"/>
                        <a:buChar char="v"/>
                      </a:pPr>
                      <a:endParaRPr lang="tr-TR" sz="1000" b="0" kern="1200" baseline="0" dirty="0" smtClean="0">
                        <a:solidFill>
                          <a:schemeClr val="accent4">
                            <a:lumMod val="75000"/>
                          </a:schemeClr>
                        </a:solidFill>
                        <a:latin typeface="+mn-lt"/>
                        <a:ea typeface="+mn-ea"/>
                        <a:cs typeface="+mn-cs"/>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26359695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48825032"/>
              </p:ext>
            </p:extLst>
          </p:nvPr>
        </p:nvGraphicFramePr>
        <p:xfrm>
          <a:off x="179512" y="188640"/>
          <a:ext cx="8640960" cy="6218409"/>
        </p:xfrm>
        <a:graphic>
          <a:graphicData uri="http://schemas.openxmlformats.org/drawingml/2006/table">
            <a:tbl>
              <a:tblPr firstRow="1" bandRow="1">
                <a:effectLst/>
                <a:tableStyleId>{ED083AE6-46FA-4A59-8FB0-9F97EB10719F}</a:tableStyleId>
              </a:tblPr>
              <a:tblGrid>
                <a:gridCol w="8640960"/>
              </a:tblGrid>
              <a:tr h="648072">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(2)</a:t>
                      </a:r>
                      <a:endParaRPr lang="tr-TR" sz="1600" b="1" dirty="0">
                        <a:solidFill>
                          <a:schemeClr val="bg1"/>
                        </a:solidFill>
                      </a:endParaRPr>
                    </a:p>
                  </a:txBody>
                  <a:tcPr marL="91432" marR="91432" marT="45722" marB="45722" anchor="ctr">
                    <a:solidFill>
                      <a:schemeClr val="accent4">
                        <a:lumMod val="75000"/>
                      </a:schemeClr>
                    </a:solidFill>
                  </a:tcPr>
                </a:tc>
              </a:tr>
              <a:tr h="5570337">
                <a:tc>
                  <a:txBody>
                    <a:bodyPr/>
                    <a:lstStyle/>
                    <a:p>
                      <a:pPr lvl="0" algn="just"/>
                      <a:r>
                        <a:rPr lang="tr-TR" sz="1400" b="0" kern="1200" dirty="0" smtClean="0">
                          <a:solidFill>
                            <a:schemeClr val="tx1"/>
                          </a:solidFill>
                          <a:latin typeface="+mn-lt"/>
                          <a:ea typeface="+mn-ea"/>
                          <a:cs typeface="+mn-cs"/>
                        </a:rPr>
                        <a:t>       </a:t>
                      </a:r>
                      <a:r>
                        <a:rPr lang="tr-TR" sz="1800" b="1" dirty="0" smtClean="0">
                          <a:solidFill>
                            <a:prstClr val="black"/>
                          </a:solidFill>
                        </a:rPr>
                        <a:t>Her bir araştırma görevlisi için eğitim ve öğretim amacıyla tahsis edilen kaynaklar</a:t>
                      </a:r>
                      <a:r>
                        <a:rPr lang="tr-TR" sz="1800" dirty="0" smtClean="0">
                          <a:solidFill>
                            <a:prstClr val="black"/>
                          </a:solidFill>
                        </a:rPr>
                        <a:t>; </a:t>
                      </a:r>
                    </a:p>
                    <a:p>
                      <a:pPr lvl="0" algn="just"/>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ÖYP kapsamındaki proje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Yurtiçi ve yurtdışında yapılacak  yabancı dil eğitim-öğretim masrafları,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Lisansüstü eğitimin tez aşamasında yurt dışında sürdürülecek bir bölümüne ilişkin araştırma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Eğitim-öğretim için gerekli alımlar,</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Temel ofis ekipmanları, sarf malzemeleri, makine-teçhizat alımı, bakımı, onarımı ve destek harcamaları,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Araştırma görevlileri ile bunların danışmanlarının yılda toplam 15 günü geçmeyecek şekilde yurt içi ve yurt dışı bilimsel toplantılara katılmaları,</a:t>
                      </a:r>
                    </a:p>
                    <a:p>
                      <a:pPr marL="285750" lvl="0" indent="-285750" algn="just">
                        <a:buFont typeface="Wingdings" pitchFamily="2" charset="2"/>
                        <a:buChar char="Ø"/>
                      </a:pPr>
                      <a:endParaRPr lang="tr-TR" sz="1800" dirty="0" smtClean="0">
                        <a:solidFill>
                          <a:prstClr val="black"/>
                        </a:solidFill>
                      </a:endParaRPr>
                    </a:p>
                    <a:p>
                      <a:pPr lvl="0" algn="just"/>
                      <a:r>
                        <a:rPr lang="tr-TR" sz="1800" dirty="0" smtClean="0">
                          <a:solidFill>
                            <a:prstClr val="black"/>
                          </a:solidFill>
                        </a:rPr>
                        <a:t>için kullanılır. </a:t>
                      </a:r>
                      <a:endParaRPr lang="tr-TR" sz="1600" b="0" dirty="0" smtClean="0">
                        <a:solidFill>
                          <a:schemeClr val="tx1"/>
                        </a:solidFill>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607626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88640"/>
            <a:ext cx="8703496" cy="6340197"/>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endParaRPr lang="tr-TR" sz="1600" b="1" dirty="0" smtClean="0">
              <a:solidFill>
                <a:prstClr val="black"/>
              </a:solidFill>
            </a:endParaRPr>
          </a:p>
          <a:p>
            <a:pPr lvl="0" algn="ctr"/>
            <a:r>
              <a:rPr lang="tr-TR" b="1" dirty="0" smtClean="0">
                <a:solidFill>
                  <a:prstClr val="black"/>
                </a:solidFill>
              </a:rPr>
              <a:t>Kaynakların Kullanımı</a:t>
            </a:r>
            <a:endParaRPr lang="tr-TR" dirty="0" smtClean="0">
              <a:solidFill>
                <a:prstClr val="black"/>
              </a:solidFill>
            </a:endParaRPr>
          </a:p>
          <a:p>
            <a:pPr lvl="0" algn="just"/>
            <a:endParaRPr lang="tr-TR" sz="1600" dirty="0" smtClean="0">
              <a:solidFill>
                <a:prstClr val="black"/>
              </a:solidFill>
            </a:endParaRPr>
          </a:p>
          <a:p>
            <a:pPr lvl="0" algn="just"/>
            <a:r>
              <a:rPr lang="tr-TR" dirty="0" smtClean="0">
                <a:solidFill>
                  <a:prstClr val="black"/>
                </a:solidFill>
              </a:rPr>
              <a:t>ÖYP </a:t>
            </a:r>
            <a:r>
              <a:rPr lang="tr-TR" dirty="0">
                <a:solidFill>
                  <a:prstClr val="black"/>
                </a:solidFill>
              </a:rPr>
              <a:t>kapsamında yükseköğretim kuramlarına ödenen tutarlardan yapılacak ödemelere ilişkin gider gerçekleştirme işlemleri ÖYP Kurum Koordinasyon Birimi tarafından yerine getirilir</a:t>
            </a:r>
            <a:r>
              <a:rPr lang="tr-TR" dirty="0" smtClean="0">
                <a:solidFill>
                  <a:prstClr val="black"/>
                </a:solidFill>
              </a:rPr>
              <a:t>.</a:t>
            </a:r>
          </a:p>
          <a:p>
            <a:pPr lvl="0" algn="just"/>
            <a:endParaRPr lang="tr-TR" dirty="0" smtClean="0">
              <a:solidFill>
                <a:prstClr val="black"/>
              </a:solidFill>
            </a:endParaRPr>
          </a:p>
          <a:p>
            <a:pPr lvl="0" algn="ctr"/>
            <a:r>
              <a:rPr lang="tr-TR" b="1" dirty="0" smtClean="0">
                <a:solidFill>
                  <a:prstClr val="black"/>
                </a:solidFill>
              </a:rPr>
              <a:t>Aktarma ve iade</a:t>
            </a:r>
          </a:p>
          <a:p>
            <a:pPr lvl="0" algn="ctr"/>
            <a:endParaRPr lang="tr-TR" b="1" dirty="0" smtClean="0">
              <a:solidFill>
                <a:prstClr val="black"/>
              </a:solidFill>
            </a:endParaRPr>
          </a:p>
          <a:p>
            <a:pPr lvl="0" algn="just"/>
            <a:r>
              <a:rPr lang="tr-TR" dirty="0">
                <a:solidFill>
                  <a:prstClr val="black"/>
                </a:solidFill>
              </a:rPr>
              <a:t>ÖYP kapsamında yükseköğretim kuramlarına ödenen tutarlar her bir ÖYP araştırma görevlisi </a:t>
            </a:r>
            <a:r>
              <a:rPr lang="tr-TR" dirty="0" smtClean="0">
                <a:solidFill>
                  <a:prstClr val="black"/>
                </a:solidFill>
              </a:rPr>
              <a:t>için </a:t>
            </a:r>
            <a:r>
              <a:rPr lang="tr-TR" dirty="0">
                <a:solidFill>
                  <a:prstClr val="black"/>
                </a:solidFill>
              </a:rPr>
              <a:t>Usul ve Esaslara uygun olarak harcanır. Amacı doğrultusunda kullanılamayacağı anlaşılan tutarlar arasında ve diğer gider gruplarına aktarma yapılamaz. Bu kapsamda yükseköğretim kuramlarına aktarılan tutarlardan kullanılmayanlar, YÖK’ün ilgili hesaplarına iade edilir</a:t>
            </a:r>
            <a:r>
              <a:rPr lang="tr-TR" dirty="0" smtClean="0">
                <a:solidFill>
                  <a:prstClr val="black"/>
                </a:solidFill>
              </a:rPr>
              <a:t>.</a:t>
            </a:r>
          </a:p>
          <a:p>
            <a:pPr lvl="0" algn="just"/>
            <a:endParaRPr lang="tr-TR" dirty="0">
              <a:solidFill>
                <a:prstClr val="black"/>
              </a:solidFill>
            </a:endParaRPr>
          </a:p>
          <a:p>
            <a:pPr lvl="0" algn="ctr"/>
            <a:r>
              <a:rPr lang="tr-TR" b="1" dirty="0">
                <a:solidFill>
                  <a:prstClr val="black"/>
                </a:solidFill>
              </a:rPr>
              <a:t>Harcama </a:t>
            </a:r>
            <a:r>
              <a:rPr lang="tr-TR" b="1" dirty="0" smtClean="0">
                <a:solidFill>
                  <a:prstClr val="black"/>
                </a:solidFill>
              </a:rPr>
              <a:t>Belgeleri </a:t>
            </a:r>
            <a:r>
              <a:rPr lang="tr-TR" b="1" dirty="0">
                <a:solidFill>
                  <a:prstClr val="black"/>
                </a:solidFill>
              </a:rPr>
              <a:t>ve </a:t>
            </a:r>
            <a:r>
              <a:rPr lang="tr-TR" b="1" dirty="0" smtClean="0">
                <a:solidFill>
                  <a:prstClr val="black"/>
                </a:solidFill>
              </a:rPr>
              <a:t>Muhafazası</a:t>
            </a:r>
          </a:p>
          <a:p>
            <a:pPr lvl="0" algn="ctr"/>
            <a:endParaRPr lang="tr-TR" b="1" dirty="0">
              <a:solidFill>
                <a:prstClr val="black"/>
              </a:solidFill>
            </a:endParaRPr>
          </a:p>
          <a:p>
            <a:pPr lvl="0" algn="just"/>
            <a:r>
              <a:rPr lang="tr-TR" dirty="0" smtClean="0">
                <a:solidFill>
                  <a:prstClr val="black"/>
                </a:solidFill>
              </a:rPr>
              <a:t>ÖYP </a:t>
            </a:r>
            <a:r>
              <a:rPr lang="tr-TR" dirty="0">
                <a:solidFill>
                  <a:prstClr val="black"/>
                </a:solidFill>
              </a:rPr>
              <a:t>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r>
              <a:rPr lang="tr-TR" dirty="0" smtClean="0">
                <a:solidFill>
                  <a:prstClr val="black"/>
                </a:solidFill>
              </a:rPr>
              <a:t>.</a:t>
            </a:r>
          </a:p>
          <a:p>
            <a:pPr lvl="0" algn="just"/>
            <a:endParaRPr lang="tr-TR" sz="1600" dirty="0">
              <a:solidFill>
                <a:prstClr val="black"/>
              </a:solidFill>
            </a:endParaRPr>
          </a:p>
        </p:txBody>
      </p:sp>
    </p:spTree>
    <p:extLst>
      <p:ext uri="{BB962C8B-B14F-4D97-AF65-F5344CB8AC3E}">
        <p14:creationId xmlns:p14="http://schemas.microsoft.com/office/powerpoint/2010/main" val="4315437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52526406"/>
              </p:ext>
            </p:extLst>
          </p:nvPr>
        </p:nvGraphicFramePr>
        <p:xfrm>
          <a:off x="251520" y="188640"/>
          <a:ext cx="8712200" cy="6524656"/>
        </p:xfrm>
        <a:graphic>
          <a:graphicData uri="http://schemas.openxmlformats.org/drawingml/2006/table">
            <a:tbl>
              <a:tblPr firstRow="1" bandRow="1">
                <a:effectLst/>
                <a:tableStyleId>{ED083AE6-46FA-4A59-8FB0-9F97EB10719F}</a:tableStyleId>
              </a:tblPr>
              <a:tblGrid>
                <a:gridCol w="8712200"/>
              </a:tblGrid>
              <a:tr h="346980">
                <a:tc>
                  <a:txBody>
                    <a:bodyPr/>
                    <a:lstStyle/>
                    <a:p>
                      <a:pPr algn="ctr"/>
                      <a:r>
                        <a:rPr lang="tr-TR" sz="2400" b="1" dirty="0" smtClean="0">
                          <a:solidFill>
                            <a:schemeClr val="bg1"/>
                          </a:solidFill>
                        </a:rPr>
                        <a:t>Maliye Bakanlığı Bütçe ve Mali Kontrol Genel Müdürlüğünün 30.12.2013 tarihli ve 13434 sayılı yazısı</a:t>
                      </a:r>
                      <a:endParaRPr lang="tr-TR" sz="2400" b="1" dirty="0">
                        <a:solidFill>
                          <a:schemeClr val="bg1"/>
                        </a:solidFill>
                      </a:endParaRPr>
                    </a:p>
                  </a:txBody>
                  <a:tcPr marL="91432" marR="91432" marT="45722" marB="45722" anchor="ctr">
                    <a:solidFill>
                      <a:schemeClr val="accent4">
                        <a:lumMod val="75000"/>
                      </a:schemeClr>
                    </a:solidFill>
                  </a:tcPr>
                </a:tc>
              </a:tr>
              <a:tr h="5701692">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Öğretim üyesi yetiştirme programı kapsamında aktarılan tutarlar üniversite ve ileri teknoloji enstitüleri bütçelerinin (B) işaretli cetvelinde 04.5.1.10 “YÖK Öğretim Üyesi Yetiştirme Programı Destekleri” gelir ekonomik koduna gelir, (A) işaretli cetvelinde 09.4.2.20 “Öğretim Üyesi Yetiştirme Programı” fonksiyonel kodunda ilgili ekonomik kodlara gider kaydedilerek kullanılacaktır.</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Yükseköğretim Kurlu Başkanlığınca yıl içinde ödenen tutarlar, üniversite ve ileri teknoloji enstitülerince gelir fazlası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kullanılacaktır. Gelir kaydedilen tutarlardan yılı içerisinde kullanılmayan kısımlar ise ertesi yıl bütçesinde likit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kullanıma devam edilebilecektir. Aktarılan tutarlardan kullanılmayacağı anlaşılan kısımlar , ilgili </a:t>
                      </a:r>
                      <a:r>
                        <a:rPr lang="tr-TR" sz="2000" b="0" kern="1200" baseline="0" dirty="0" err="1" smtClean="0">
                          <a:solidFill>
                            <a:schemeClr val="tx1"/>
                          </a:solidFill>
                          <a:latin typeface="+mn-lt"/>
                          <a:ea typeface="+mn-ea"/>
                          <a:cs typeface="+mn-cs"/>
                        </a:rPr>
                        <a:t>red</a:t>
                      </a:r>
                      <a:r>
                        <a:rPr lang="tr-TR" sz="2000" b="0" kern="1200" baseline="0" dirty="0" smtClean="0">
                          <a:solidFill>
                            <a:schemeClr val="tx1"/>
                          </a:solidFill>
                          <a:latin typeface="+mn-lt"/>
                          <a:ea typeface="+mn-ea"/>
                          <a:cs typeface="+mn-cs"/>
                        </a:rPr>
                        <a:t> ve iade gelir kodundan Yükseköğretim Kurulu Başkanlığına iade edilecektir.</a:t>
                      </a: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3428856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6423" y="260648"/>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p>
        </p:txBody>
      </p:sp>
      <p:graphicFrame>
        <p:nvGraphicFramePr>
          <p:cNvPr id="4" name="Tablo 3"/>
          <p:cNvGraphicFramePr>
            <a:graphicFrameLocks noGrp="1"/>
          </p:cNvGraphicFramePr>
          <p:nvPr>
            <p:extLst>
              <p:ext uri="{D42A27DB-BD31-4B8C-83A1-F6EECF244321}">
                <p14:modId xmlns:p14="http://schemas.microsoft.com/office/powerpoint/2010/main" val="2425705326"/>
              </p:ext>
            </p:extLst>
          </p:nvPr>
        </p:nvGraphicFramePr>
        <p:xfrm>
          <a:off x="440218" y="1340768"/>
          <a:ext cx="8280920" cy="5312390"/>
        </p:xfrm>
        <a:graphic>
          <a:graphicData uri="http://schemas.openxmlformats.org/drawingml/2006/table">
            <a:tbl>
              <a:tblPr firstRow="1" bandRow="1"/>
              <a:tblGrid>
                <a:gridCol w="6809468">
                  <a:extLst>
                    <a:ext uri="{9D8B030D-6E8A-4147-A177-3AD203B41FA5}">
                      <a16:colId xmlns="" xmlns:a16="http://schemas.microsoft.com/office/drawing/2014/main" val="20000"/>
                    </a:ext>
                  </a:extLst>
                </a:gridCol>
                <a:gridCol w="1471452">
                  <a:extLst>
                    <a:ext uri="{9D8B030D-6E8A-4147-A177-3AD203B41FA5}">
                      <a16:colId xmlns="" xmlns:a16="http://schemas.microsoft.com/office/drawing/2014/main" val="20001"/>
                    </a:ext>
                  </a:extLst>
                </a:gridCol>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a:solidFill>
                            <a:schemeClr val="bg1"/>
                          </a:solidFill>
                        </a:rPr>
                        <a:t>10/2/1954 tarihli ve 6245 sayılı Harcırah Kanunu </a:t>
                      </a:r>
                      <a:br>
                        <a:rPr lang="tr-TR" sz="1800" b="1" dirty="0">
                          <a:solidFill>
                            <a:schemeClr val="bg1"/>
                          </a:solidFill>
                        </a:rPr>
                      </a:br>
                      <a:r>
                        <a:rPr lang="tr-TR" sz="1800" b="1" dirty="0">
                          <a:solidFill>
                            <a:schemeClr val="bg1"/>
                          </a:solidFill>
                        </a:rPr>
                        <a:t>Hükümleri Uyarınca Verilecek Gündelikler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 xmlns:a16="http://schemas.microsoft.com/office/drawing/2014/main" val="10000"/>
                  </a:ext>
                </a:extLst>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2019 </a:t>
                      </a:r>
                      <a:r>
                        <a:rPr lang="tr-TR" sz="1800" b="1" dirty="0">
                          <a:solidFill>
                            <a:schemeClr val="bg1"/>
                          </a:solidFill>
                        </a:rPr>
                        <a:t>YILI MERKEZİ YÖNETİM BÜTÇE KANUNU H CETVELİ</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extLst>
                  <a:ext uri="{0D108BD9-81ED-4DB2-BD59-A6C34878D82A}">
                    <a16:rowId xmlns="" xmlns:a16="http://schemas.microsoft.com/office/drawing/2014/main" val="10001"/>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a:latin typeface="Times New Roman"/>
                        </a:rPr>
                        <a:t>51,60</a:t>
                      </a: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 xmlns:a16="http://schemas.microsoft.com/office/drawing/2014/main" val="10002"/>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a:latin typeface="Times New Roman"/>
                        </a:rPr>
                        <a:t>48,15</a:t>
                      </a: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 xmlns:a16="http://schemas.microsoft.com/office/drawing/2014/main" val="10003"/>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a:latin typeface="Times New Roman"/>
                        </a:rPr>
                        <a:t>45,20</a:t>
                      </a: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 xmlns:a16="http://schemas.microsoft.com/office/drawing/2014/main" val="10004"/>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a:latin typeface="Times New Roman"/>
                        </a:rPr>
                        <a:t>39,85</a:t>
                      </a: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 xmlns:a16="http://schemas.microsoft.com/office/drawing/2014/main" val="10005"/>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a:latin typeface="Times New Roman"/>
                        </a:rPr>
                        <a:t>38,75</a:t>
                      </a: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 xmlns:a16="http://schemas.microsoft.com/office/drawing/2014/main" val="10006"/>
                  </a:ext>
                </a:extLst>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lang="tr-TR" sz="1600" b="1" dirty="0" smtClean="0">
                          <a:solidFill>
                            <a:srgbClr val="002060"/>
                          </a:solidFill>
                        </a:rPr>
                        <a:t>6245 sayılı Harcırah Kanununun 33 üncü maddesinin (b) fıkrasına göre yatacak yer temini için ödenecek ücretlerin hesabında gündeliklerinin %50 artırımlı miktarı, (d) fıkrasına göre yapılacak ödemelerde ise görevlendirmenin ilk 10 günü için  gündeliklerinin %50 artırımlı miktarı, takip eden 80 günü için gündeliklerinin %50 si, müteakip 90 günü için ise müstahak oldukları gündeliklerinin %40’ı esas alınır.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197134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a:t>
            </a:r>
            <a:r>
              <a:rPr lang="tr-TR" sz="1600" dirty="0" smtClean="0">
                <a:solidFill>
                  <a:schemeClr val="bg2">
                    <a:lumMod val="10000"/>
                  </a:schemeClr>
                </a:solidFill>
                <a:latin typeface="Arial" panose="020B0604020202020204" pitchFamily="34" charset="0"/>
                <a:cs typeface="Arial" panose="020B0604020202020204" pitchFamily="34" charset="0"/>
              </a:rPr>
              <a:t>tarihindeki </a:t>
            </a:r>
            <a:r>
              <a:rPr lang="tr-TR" sz="1600" dirty="0" smtClean="0">
                <a:solidFill>
                  <a:schemeClr val="bg2">
                    <a:lumMod val="10000"/>
                  </a:schemeClr>
                </a:solidFill>
                <a:latin typeface="Arial" panose="020B0604020202020204" pitchFamily="34" charset="0"/>
                <a:cs typeface="Arial" panose="020B0604020202020204" pitchFamily="34" charset="0"/>
              </a:rPr>
              <a:t>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50987842"/>
              </p:ext>
            </p:extLst>
          </p:nvPr>
        </p:nvGraphicFramePr>
        <p:xfrm>
          <a:off x="395536" y="764704"/>
          <a:ext cx="8424936" cy="5044820"/>
        </p:xfrm>
        <a:graphic>
          <a:graphicData uri="http://schemas.openxmlformats.org/drawingml/2006/table">
            <a:tbl>
              <a:tblPr firstRow="1" bandRow="1"/>
              <a:tblGrid>
                <a:gridCol w="5704394">
                  <a:extLst>
                    <a:ext uri="{9D8B030D-6E8A-4147-A177-3AD203B41FA5}">
                      <a16:colId xmlns="" xmlns:a16="http://schemas.microsoft.com/office/drawing/2014/main" val="20000"/>
                    </a:ext>
                  </a:extLst>
                </a:gridCol>
                <a:gridCol w="2720542">
                  <a:extLst>
                    <a:ext uri="{9D8B030D-6E8A-4147-A177-3AD203B41FA5}">
                      <a16:colId xmlns="" xmlns:a16="http://schemas.microsoft.com/office/drawing/2014/main" val="20001"/>
                    </a:ext>
                  </a:extLst>
                </a:gridCol>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bg1"/>
                          </a:solidFill>
                          <a:latin typeface="Arial" panose="020B0604020202020204" pitchFamily="34" charset="0"/>
                          <a:cs typeface="Arial" panose="020B0604020202020204" pitchFamily="34" charset="0"/>
                        </a:rPr>
                        <a:t>“</a:t>
                      </a:r>
                      <a:r>
                        <a:rPr lang="tr-TR" sz="1800" u="sng" kern="1200" dirty="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a:solidFill>
                            <a:schemeClr val="bg1"/>
                          </a:solidFill>
                          <a:latin typeface="Arial" panose="020B0604020202020204" pitchFamily="34" charset="0"/>
                          <a:cs typeface="Arial" panose="020B0604020202020204" pitchFamily="34" charset="0"/>
                        </a:rPr>
                        <a:t> ile “</a:t>
                      </a:r>
                      <a:r>
                        <a:rPr lang="tr-TR" sz="1800" u="sng" kern="1200" dirty="0">
                          <a:solidFill>
                            <a:schemeClr val="bg1"/>
                          </a:solidFill>
                          <a:latin typeface="Arial" panose="020B0604020202020204" pitchFamily="34" charset="0"/>
                          <a:cs typeface="Arial" panose="020B0604020202020204" pitchFamily="34" charset="0"/>
                        </a:rPr>
                        <a:t>Yurtdışı Gündeliklerine Dair </a:t>
                      </a:r>
                      <a:r>
                        <a:rPr lang="tr-TR" sz="1800" u="sng" kern="1200" dirty="0" smtClean="0">
                          <a:solidFill>
                            <a:schemeClr val="bg1"/>
                          </a:solidFill>
                          <a:latin typeface="Arial" panose="020B0604020202020204" pitchFamily="34" charset="0"/>
                          <a:cs typeface="Arial" panose="020B0604020202020204" pitchFamily="34" charset="0"/>
                        </a:rPr>
                        <a:t>Karar</a:t>
                      </a:r>
                      <a:r>
                        <a:rPr lang="tr-TR" sz="1800" u="sng" kern="1200" baseline="0" dirty="0" smtClean="0">
                          <a:solidFill>
                            <a:schemeClr val="bg1"/>
                          </a:solidFill>
                          <a:latin typeface="Arial" panose="020B0604020202020204" pitchFamily="34" charset="0"/>
                          <a:cs typeface="Arial" panose="020B0604020202020204" pitchFamily="34" charset="0"/>
                        </a:rPr>
                        <a:t> </a:t>
                      </a:r>
                      <a:r>
                        <a:rPr lang="tr-TR" sz="1800" u="sng" kern="1200" baseline="0" dirty="0" smtClean="0">
                          <a:solidFill>
                            <a:schemeClr val="bg1"/>
                          </a:solidFill>
                          <a:latin typeface="Arial" panose="020B0604020202020204" pitchFamily="34" charset="0"/>
                          <a:cs typeface="Arial" panose="020B0604020202020204" pitchFamily="34" charset="0"/>
                        </a:rPr>
                        <a:t>2019</a:t>
                      </a:r>
                      <a:endParaRPr lang="tr-TR" sz="1800" kern="1200" dirty="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 xmlns:a16="http://schemas.microsoft.com/office/drawing/2014/main" val="10000"/>
                  </a:ext>
                </a:extLst>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extLst>
                  <a:ext uri="{0D108BD9-81ED-4DB2-BD59-A6C34878D82A}">
                    <a16:rowId xmlns="" xmlns:a16="http://schemas.microsoft.com/office/drawing/2014/main" val="10001"/>
                  </a:ext>
                </a:extLst>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120,40</a:t>
                      </a:r>
                      <a:r>
                        <a:rPr lang="tr-TR" sz="1600" b="1" baseline="0" dirty="0" smtClean="0">
                          <a:solidFill>
                            <a:srgbClr val="002060"/>
                          </a:solidFill>
                        </a:rPr>
                        <a:t>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100,35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extLst>
                  <a:ext uri="{0D108BD9-81ED-4DB2-BD59-A6C34878D82A}">
                    <a16:rowId xmlns="" xmlns:a16="http://schemas.microsoft.com/office/drawing/2014/main" val="10003"/>
                  </a:ext>
                </a:extLst>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80,30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a:solidFill>
                            <a:srgbClr val="002060"/>
                          </a:solidFill>
                          <a:latin typeface="Arial" panose="020B0604020202020204" pitchFamily="34" charset="0"/>
                          <a:ea typeface="+mn-ea"/>
                          <a:cs typeface="Arial" panose="020B0604020202020204" pitchFamily="34" charset="0"/>
                        </a:rPr>
                        <a:t> </a:t>
                      </a:r>
                      <a:r>
                        <a:rPr lang="tr-TR" sz="1600" b="1" u="sng" kern="1200" dirty="0">
                          <a:solidFill>
                            <a:srgbClr val="002060"/>
                          </a:solidFill>
                          <a:latin typeface="Arial" panose="020B0604020202020204" pitchFamily="34" charset="0"/>
                          <a:ea typeface="+mn-ea"/>
                          <a:cs typeface="Arial" panose="020B0604020202020204" pitchFamily="34" charset="0"/>
                        </a:rPr>
                        <a:t>ve</a:t>
                      </a:r>
                      <a:r>
                        <a:rPr lang="tr-TR" sz="1600" b="1" u="sng" kern="1200" baseline="0" dirty="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a:solidFill>
                            <a:srgbClr val="002060"/>
                          </a:solidFill>
                          <a:latin typeface="Arial" panose="020B0604020202020204" pitchFamily="34" charset="0"/>
                          <a:ea typeface="+mn-ea"/>
                          <a:cs typeface="Arial" panose="020B0604020202020204" pitchFamily="34" charset="0"/>
                        </a:rPr>
                        <a:t>% 50 fazlası </a:t>
                      </a:r>
                      <a:r>
                        <a:rPr lang="tr-TR" sz="1600" kern="1200" dirty="0">
                          <a:solidFill>
                            <a:srgbClr val="002060"/>
                          </a:solidFill>
                          <a:latin typeface="Arial" panose="020B0604020202020204" pitchFamily="34" charset="0"/>
                          <a:ea typeface="+mn-ea"/>
                          <a:cs typeface="Arial" panose="020B0604020202020204" pitchFamily="34" charset="0"/>
                        </a:rPr>
                        <a:t>esas alınır.</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0151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0648"/>
            <a:ext cx="8712968"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a:t>
            </a:r>
            <a:r>
              <a:rPr lang="tr-TR" sz="2400" dirty="0" smtClean="0">
                <a:solidFill>
                  <a:schemeClr val="bg2">
                    <a:lumMod val="10000"/>
                  </a:schemeClr>
                </a:solidFill>
                <a:latin typeface="Arial" panose="020B0604020202020204" pitchFamily="34" charset="0"/>
                <a:cs typeface="Arial" panose="020B0604020202020204" pitchFamily="34" charset="0"/>
              </a:rPr>
              <a:t>üzere </a:t>
            </a:r>
            <a:r>
              <a:rPr lang="tr-TR" sz="2400" dirty="0">
                <a:solidFill>
                  <a:schemeClr val="bg2">
                    <a:lumMod val="10000"/>
                  </a:schemeClr>
                </a:solidFill>
                <a:latin typeface="Arial" panose="020B0604020202020204" pitchFamily="34" charset="0"/>
                <a:cs typeface="Arial" panose="020B0604020202020204" pitchFamily="34" charset="0"/>
              </a:rPr>
              <a:t>gündeliklerinin tamamına kadar olan kısmı ayrıca ödenmektedir</a:t>
            </a:r>
            <a:r>
              <a:rPr lang="tr-TR" sz="24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4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4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smtClean="0">
                <a:solidFill>
                  <a:schemeClr val="bg2">
                    <a:lumMod val="10000"/>
                  </a:schemeClr>
                </a:solidFill>
                <a:latin typeface="Arial" panose="020B0604020202020204" pitchFamily="34" charset="0"/>
                <a:cs typeface="Arial" panose="020B0604020202020204" pitchFamily="34" charset="0"/>
              </a:rPr>
              <a:t>Harcırah </a:t>
            </a:r>
            <a:r>
              <a:rPr lang="tr-TR" sz="24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02596627"/>
              </p:ext>
            </p:extLst>
          </p:nvPr>
        </p:nvGraphicFramePr>
        <p:xfrm>
          <a:off x="107504" y="332656"/>
          <a:ext cx="8856984" cy="6048670"/>
        </p:xfrm>
        <a:graphic>
          <a:graphicData uri="http://schemas.openxmlformats.org/drawingml/2006/table">
            <a:tbl>
              <a:tblPr firstRow="1" bandRow="1">
                <a:tableStyleId>{BC89EF96-8CEA-46FF-86C4-4CE0E7609802}</a:tableStyleId>
              </a:tblPr>
              <a:tblGrid>
                <a:gridCol w="7451411">
                  <a:extLst>
                    <a:ext uri="{9D8B030D-6E8A-4147-A177-3AD203B41FA5}">
                      <a16:colId xmlns="" xmlns:a16="http://schemas.microsoft.com/office/drawing/2014/main" val="20000"/>
                    </a:ext>
                  </a:extLst>
                </a:gridCol>
                <a:gridCol w="1405573">
                  <a:extLst>
                    <a:ext uri="{9D8B030D-6E8A-4147-A177-3AD203B41FA5}">
                      <a16:colId xmlns="" xmlns:a16="http://schemas.microsoft.com/office/drawing/2014/main" val="20001"/>
                    </a:ext>
                  </a:extLst>
                </a:gridCol>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 </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 xmlns:a16="http://schemas.microsoft.com/office/drawing/2014/main" val="10000"/>
                  </a:ext>
                </a:extLst>
              </a:tr>
              <a:tr h="605134">
                <a:tc gridSpan="2">
                  <a:txBody>
                    <a:bodyPr/>
                    <a:lstStyle/>
                    <a:p>
                      <a:r>
                        <a:rPr lang="tr-TR" sz="1200" b="1" dirty="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 xmlns:a16="http://schemas.microsoft.com/office/drawing/2014/main" val="10001"/>
                  </a:ext>
                </a:extLst>
              </a:tr>
              <a:tr h="605134">
                <a:tc gridSpan="2">
                  <a:txBody>
                    <a:bodyPr/>
                    <a:lstStyle/>
                    <a:p>
                      <a:r>
                        <a:rPr lang="tr-TR" sz="1200" b="1" dirty="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 xmlns:a16="http://schemas.microsoft.com/office/drawing/2014/main" val="10002"/>
                  </a:ext>
                </a:extLst>
              </a:tr>
              <a:tr h="1165753">
                <a:tc>
                  <a:txBody>
                    <a:bodyPr/>
                    <a:lstStyle/>
                    <a:p>
                      <a:pPr algn="just"/>
                      <a:r>
                        <a:rPr lang="tr-TR" sz="1200" b="0" dirty="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maddesi gereğince, muhasebe birimlerince </a:t>
                      </a:r>
                      <a:r>
                        <a:rPr lang="tr-TR" sz="1200" b="1" u="sng" dirty="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2.100,00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3"/>
                  </a:ext>
                </a:extLst>
              </a:tr>
              <a:tr h="1162893">
                <a:tc>
                  <a:txBody>
                    <a:bodyPr/>
                    <a:lstStyle/>
                    <a:p>
                      <a:pPr algn="just"/>
                      <a:r>
                        <a:rPr lang="tr-TR" sz="1200" b="0" dirty="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a:solidFill>
                            <a:schemeClr val="tx1"/>
                          </a:solidFill>
                          <a:latin typeface="Arial" panose="020B0604020202020204" pitchFamily="34" charset="0"/>
                          <a:cs typeface="Arial" panose="020B0604020202020204" pitchFamily="34" charset="0"/>
                        </a:rPr>
                        <a:t>veznede bulundurulacak azami TL tutarı</a:t>
                      </a:r>
                      <a:r>
                        <a:rPr lang="tr-TR" sz="1200" b="0" dirty="0">
                          <a:solidFill>
                            <a:schemeClr val="tx1"/>
                          </a:solidFill>
                          <a:latin typeface="Arial" panose="020B0604020202020204" pitchFamily="34" charset="0"/>
                          <a:cs typeface="Arial" panose="020B0604020202020204" pitchFamily="34" charset="0"/>
                        </a:rPr>
                        <a:t>;</a:t>
                      </a:r>
                    </a:p>
                    <a:p>
                      <a:pPr algn="just"/>
                      <a:r>
                        <a:rPr lang="tr-TR" sz="1200" b="0" dirty="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12.000,00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4"/>
                  </a:ext>
                </a:extLst>
              </a:tr>
              <a:tr h="591395">
                <a:tc gridSpan="2">
                  <a:txBody>
                    <a:bodyPr/>
                    <a:lstStyle/>
                    <a:p>
                      <a:pPr marL="0" algn="l" rtl="0" eaLnBrk="1" latinLnBrk="0" hangingPunct="1"/>
                      <a:r>
                        <a:rPr kumimoji="0" lang="tr-TR" sz="1200" b="1" kern="1200" dirty="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5"/>
                  </a:ext>
                </a:extLst>
              </a:tr>
              <a:tr h="647647">
                <a:tc>
                  <a:txBody>
                    <a:bodyPr/>
                    <a:lstStyle/>
                    <a:p>
                      <a:pPr algn="just"/>
                      <a:r>
                        <a:rPr lang="tr-TR" sz="1200" b="0" dirty="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1.200,00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9473385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669539287"/>
              </p:ext>
            </p:extLst>
          </p:nvPr>
        </p:nvGraphicFramePr>
        <p:xfrm>
          <a:off x="251520" y="188639"/>
          <a:ext cx="8640960" cy="6477386"/>
        </p:xfrm>
        <a:graphic>
          <a:graphicData uri="http://schemas.openxmlformats.org/drawingml/2006/table">
            <a:tbl>
              <a:tblPr firstRow="1" bandRow="1">
                <a:tableStyleId>{BC89EF96-8CEA-46FF-86C4-4CE0E7609802}</a:tableStyleId>
              </a:tblPr>
              <a:tblGrid>
                <a:gridCol w="7451411">
                  <a:extLst>
                    <a:ext uri="{9D8B030D-6E8A-4147-A177-3AD203B41FA5}">
                      <a16:colId xmlns="" xmlns:a16="http://schemas.microsoft.com/office/drawing/2014/main" val="20000"/>
                    </a:ext>
                  </a:extLst>
                </a:gridCol>
                <a:gridCol w="1189549">
                  <a:extLst>
                    <a:ext uri="{9D8B030D-6E8A-4147-A177-3AD203B41FA5}">
                      <a16:colId xmlns="" xmlns:a16="http://schemas.microsoft.com/office/drawing/2014/main" val="20001"/>
                    </a:ext>
                  </a:extLst>
                </a:gridCol>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 xmlns:a16="http://schemas.microsoft.com/office/drawing/2014/main" val="10000"/>
                  </a:ext>
                </a:extLst>
              </a:tr>
              <a:tr h="600953">
                <a:tc gridSpan="2">
                  <a:txBody>
                    <a:bodyPr/>
                    <a:lstStyle/>
                    <a:p>
                      <a:pPr algn="just"/>
                      <a:r>
                        <a:rPr lang="tr-TR" sz="1200" b="1" dirty="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 xmlns:a16="http://schemas.microsoft.com/office/drawing/2014/main" val="10001"/>
                  </a:ext>
                </a:extLst>
              </a:tr>
              <a:tr h="360576">
                <a:tc gridSpan="2">
                  <a:txBody>
                    <a:bodyPr/>
                    <a:lstStyle/>
                    <a:p>
                      <a:pPr algn="just"/>
                      <a:r>
                        <a:rPr lang="tr-TR" sz="1200" b="1" dirty="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 xmlns:a16="http://schemas.microsoft.com/office/drawing/2014/main" val="10002"/>
                  </a:ext>
                </a:extLst>
              </a:tr>
              <a:tr h="1203226">
                <a:tc>
                  <a:txBody>
                    <a:bodyPr/>
                    <a:lstStyle/>
                    <a:p>
                      <a:pPr algn="just"/>
                      <a:r>
                        <a:rPr lang="tr-TR" sz="1200" b="0" dirty="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4.0</a:t>
                      </a:r>
                      <a:r>
                        <a:rPr lang="en-US" sz="1200" b="1" i="0" u="sng" kern="1200" dirty="0" smtClean="0">
                          <a:solidFill>
                            <a:schemeClr val="tx1"/>
                          </a:solidFill>
                          <a:latin typeface="Arial" panose="020B0604020202020204" pitchFamily="34" charset="0"/>
                          <a:ea typeface="+mn-ea"/>
                          <a:cs typeface="Arial" panose="020B0604020202020204" pitchFamily="34" charset="0"/>
                        </a:rPr>
                        <a:t>0</a:t>
                      </a:r>
                      <a:r>
                        <a:rPr lang="tr-TR" sz="1200" b="1" i="0" u="sng" kern="1200" dirty="0">
                          <a:solidFill>
                            <a:schemeClr val="tx1"/>
                          </a:solidFill>
                          <a:latin typeface="Arial" panose="020B0604020202020204" pitchFamily="34" charset="0"/>
                          <a:ea typeface="+mn-ea"/>
                          <a:cs typeface="Arial" panose="020B0604020202020204" pitchFamily="34" charset="0"/>
                        </a:rPr>
                        <a:t>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3"/>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 xmlns:a16="http://schemas.microsoft.com/office/drawing/2014/main" val="10004"/>
                  </a:ext>
                </a:extLst>
              </a:tr>
              <a:tr h="841328">
                <a:tc>
                  <a:txBody>
                    <a:bodyPr/>
                    <a:lstStyle/>
                    <a:p>
                      <a:pPr algn="just"/>
                      <a:r>
                        <a:rPr lang="tr-TR" sz="1200" b="0" kern="1200" dirty="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78.000,00 </a:t>
                      </a:r>
                      <a:r>
                        <a:rPr lang="tr-TR" sz="1200" b="1" i="0" u="sng" kern="1200" dirty="0">
                          <a:solidFill>
                            <a:schemeClr val="tx1"/>
                          </a:solidFill>
                          <a:latin typeface="Arial" panose="020B0604020202020204" pitchFamily="34" charset="0"/>
                          <a:ea typeface="+mn-ea"/>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5"/>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 xmlns:a16="http://schemas.microsoft.com/office/drawing/2014/main" val="10006"/>
                  </a:ext>
                </a:extLst>
              </a:tr>
              <a:tr h="600953">
                <a:tc gridSpan="2">
                  <a:txBody>
                    <a:bodyPr/>
                    <a:lstStyle/>
                    <a:p>
                      <a:pPr algn="just"/>
                      <a:r>
                        <a:rPr lang="tr-TR" sz="1200" b="1" dirty="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extLst>
                  <a:ext uri="{0D108BD9-81ED-4DB2-BD59-A6C34878D82A}">
                    <a16:rowId xmlns="" xmlns:a16="http://schemas.microsoft.com/office/drawing/2014/main" val="10007"/>
                  </a:ext>
                </a:extLst>
              </a:tr>
              <a:tr h="360576">
                <a:tc>
                  <a:txBody>
                    <a:bodyPr/>
                    <a:lstStyle/>
                    <a:p>
                      <a:pPr algn="just"/>
                      <a:r>
                        <a:rPr lang="tr-TR" sz="1200" b="1" dirty="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6.200,00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8"/>
                  </a:ext>
                </a:extLst>
              </a:tr>
              <a:tr h="360576">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2</a:t>
                      </a:r>
                      <a:r>
                        <a:rPr lang="tr-TR" sz="1200" b="1" kern="1200" dirty="0">
                          <a:solidFill>
                            <a:schemeClr val="tx1"/>
                          </a:solidFill>
                          <a:latin typeface="Arial" panose="020B0604020202020204" pitchFamily="34" charset="0"/>
                          <a:ea typeface="+mn-ea"/>
                          <a:cs typeface="Arial" panose="020B0604020202020204" pitchFamily="34" charset="0"/>
                        </a:rPr>
                        <a:t>. Taşınırların aynı kamu idaresine bağlı harcama birimleri arasındaki devrinde</a:t>
                      </a:r>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r>
                        <a:rPr lang="en-US" sz="1200" b="1" kern="1200" dirty="0">
                          <a:solidFill>
                            <a:schemeClr val="tx1"/>
                          </a:solidFill>
                          <a:latin typeface="Arial" panose="020B0604020202020204" pitchFamily="34" charset="0"/>
                          <a:ea typeface="+mn-ea"/>
                          <a:cs typeface="Arial" panose="020B0604020202020204" pitchFamily="34" charset="0"/>
                        </a:rPr>
                        <a:t>*</a:t>
                      </a:r>
                      <a:r>
                        <a:rPr lang="en-US" sz="1200" b="1" kern="1200" dirty="0" err="1">
                          <a:solidFill>
                            <a:schemeClr val="tx1"/>
                          </a:solidFill>
                          <a:latin typeface="Arial" panose="020B0604020202020204" pitchFamily="34" charset="0"/>
                          <a:ea typeface="+mn-ea"/>
                          <a:cs typeface="Arial" panose="020B0604020202020204" pitchFamily="34" charset="0"/>
                        </a:rPr>
                        <a:t>Belirtilen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limitler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kuruluş</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merkezleri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ile</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büyükşehir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belediyesi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bulunan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illerde</a:t>
                      </a:r>
                      <a:r>
                        <a:rPr lang="en-US" sz="1200" b="1" kern="1200" dirty="0">
                          <a:solidFill>
                            <a:schemeClr val="tx1"/>
                          </a:solidFill>
                          <a:latin typeface="Arial" panose="020B0604020202020204" pitchFamily="34" charset="0"/>
                          <a:ea typeface="+mn-ea"/>
                          <a:cs typeface="Arial" panose="020B0604020202020204" pitchFamily="34" charset="0"/>
                        </a:rPr>
                        <a:t> 3 </a:t>
                      </a:r>
                      <a:r>
                        <a:rPr lang="en-US" sz="1200" b="1" kern="1200" dirty="0" err="1">
                          <a:solidFill>
                            <a:schemeClr val="tx1"/>
                          </a:solidFill>
                          <a:latin typeface="Arial" panose="020B0604020202020204" pitchFamily="34" charset="0"/>
                          <a:ea typeface="+mn-ea"/>
                          <a:cs typeface="Arial" panose="020B0604020202020204" pitchFamily="34" charset="0"/>
                        </a:rPr>
                        <a:t>kat</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olarak</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uygulanır</a:t>
                      </a:r>
                      <a:r>
                        <a:rPr lang="en-US" sz="1200" b="1" kern="1200" dirty="0">
                          <a:solidFill>
                            <a:schemeClr val="tx1"/>
                          </a:solidFill>
                          <a:latin typeface="Arial" panose="020B0604020202020204" pitchFamily="34" charset="0"/>
                          <a:ea typeface="+mn-ea"/>
                          <a:cs typeface="Arial" panose="020B0604020202020204" pitchFamily="34" charset="0"/>
                        </a:rPr>
                        <a:t>.</a:t>
                      </a:r>
                      <a:endParaRPr lang="tr-TR" sz="1200" b="1"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30.000,00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a:t>
                      </a:r>
                      <a:r>
                        <a:rPr lang="tr-TR" sz="1200" b="1" i="0" u="sng" kern="1200" baseline="0" dirty="0">
                          <a:solidFill>
                            <a:schemeClr val="tx1"/>
                          </a:solidFill>
                          <a:latin typeface="Arial" panose="020B0604020202020204" pitchFamily="34" charset="0"/>
                          <a:ea typeface="+mn-ea"/>
                          <a:cs typeface="Arial" panose="020B0604020202020204" pitchFamily="34" charset="0"/>
                        </a:rPr>
                        <a:t>TL</a:t>
                      </a:r>
                      <a:endParaRPr lang="tr-TR" sz="1200" b="1" i="0" u="sng"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9165984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2847573"/>
              </p:ext>
            </p:extLst>
          </p:nvPr>
        </p:nvGraphicFramePr>
        <p:xfrm>
          <a:off x="251520" y="332656"/>
          <a:ext cx="8640763" cy="5499074"/>
        </p:xfrm>
        <a:graphic>
          <a:graphicData uri="http://schemas.openxmlformats.org/drawingml/2006/table">
            <a:tbl>
              <a:tblPr firstRow="1" bandRow="1"/>
              <a:tblGrid>
                <a:gridCol w="2623450">
                  <a:extLst>
                    <a:ext uri="{9D8B030D-6E8A-4147-A177-3AD203B41FA5}">
                      <a16:colId xmlns="" xmlns:a16="http://schemas.microsoft.com/office/drawing/2014/main" val="20000"/>
                    </a:ext>
                  </a:extLst>
                </a:gridCol>
                <a:gridCol w="4649192">
                  <a:extLst>
                    <a:ext uri="{9D8B030D-6E8A-4147-A177-3AD203B41FA5}">
                      <a16:colId xmlns="" xmlns:a16="http://schemas.microsoft.com/office/drawing/2014/main" val="20001"/>
                    </a:ext>
                  </a:extLst>
                </a:gridCol>
                <a:gridCol w="1368121">
                  <a:extLst>
                    <a:ext uri="{9D8B030D-6E8A-4147-A177-3AD203B41FA5}">
                      <a16:colId xmlns="" xmlns:a16="http://schemas.microsoft.com/office/drawing/2014/main" val="20002"/>
                    </a:ext>
                  </a:extLst>
                </a:gridCol>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bg1"/>
                          </a:solidFill>
                        </a:rPr>
                        <a:t>Çeşitli Kanunlara Göre </a:t>
                      </a:r>
                      <a:r>
                        <a:rPr lang="tr-TR" sz="1600" b="1" u="sng" dirty="0">
                          <a:solidFill>
                            <a:schemeClr val="bg1"/>
                          </a:solidFill>
                        </a:rPr>
                        <a:t>Bütçe Kanununda </a:t>
                      </a:r>
                      <a:r>
                        <a:rPr lang="tr-TR" sz="1600" b="1" dirty="0">
                          <a:solidFill>
                            <a:schemeClr val="bg1"/>
                          </a:solidFill>
                        </a:rPr>
                        <a:t>Gösterilmesi Gereken Parasal Sınırlara Ait Cetvel</a:t>
                      </a:r>
                      <a:endParaRPr lang="tr-TR" sz="1600" b="1" kern="1200" dirty="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1009284">
                <a:tc rowSpan="4">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ea typeface="+mn-ea"/>
                          <a:cs typeface="Arial" panose="020B0604020202020204" pitchFamily="34" charset="0"/>
                        </a:rPr>
                        <a:t>2- </a:t>
                      </a:r>
                      <a:r>
                        <a:rPr lang="tr-TR" sz="1400" b="1" kern="1200" dirty="0" smtClean="0">
                          <a:solidFill>
                            <a:schemeClr val="bg1"/>
                          </a:solidFill>
                          <a:latin typeface="Arial" panose="020B0604020202020204" pitchFamily="34" charset="0"/>
                          <a:ea typeface="+mn-ea"/>
                          <a:cs typeface="Arial" panose="020B0604020202020204" pitchFamily="34" charset="0"/>
                        </a:rPr>
                        <a:t>2019 </a:t>
                      </a:r>
                      <a:r>
                        <a:rPr lang="tr-TR" sz="1400" b="1" kern="1200" dirty="0">
                          <a:solidFill>
                            <a:schemeClr val="bg1"/>
                          </a:solidFill>
                          <a:latin typeface="Arial" panose="020B0604020202020204" pitchFamily="34" charset="0"/>
                          <a:ea typeface="+mn-ea"/>
                          <a:cs typeface="Arial" panose="020B0604020202020204" pitchFamily="34" charset="0"/>
                        </a:rPr>
                        <a:t>yılı Merkezi Yönetim Bütçe Kanunu İ</a:t>
                      </a:r>
                      <a:r>
                        <a:rPr lang="tr-TR" sz="1400" b="1" kern="1200" baseline="0" dirty="0">
                          <a:solidFill>
                            <a:schemeClr val="bg1"/>
                          </a:solidFill>
                          <a:latin typeface="Arial" panose="020B0604020202020204" pitchFamily="34" charset="0"/>
                          <a:ea typeface="+mn-ea"/>
                          <a:cs typeface="Arial" panose="020B0604020202020204" pitchFamily="34" charset="0"/>
                        </a:rPr>
                        <a:t> </a:t>
                      </a:r>
                      <a:r>
                        <a:rPr lang="tr-TR" sz="1400" b="1" kern="1200" dirty="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a:solidFill>
                            <a:schemeClr val="tx1"/>
                          </a:solidFill>
                          <a:latin typeface="Arial" panose="020B0604020202020204" pitchFamily="34" charset="0"/>
                          <a:ea typeface="+mn-ea"/>
                          <a:cs typeface="Arial" panose="020B0604020202020204" pitchFamily="34" charset="0"/>
                        </a:rPr>
                        <a:t> 1- </a:t>
                      </a:r>
                      <a:r>
                        <a:rPr lang="tr-TR" sz="1200" b="0" kern="1200" dirty="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1.550,00 </a:t>
                      </a:r>
                      <a:r>
                        <a:rPr lang="tr-TR" sz="1200" b="0" kern="1200" dirty="0">
                          <a:solidFill>
                            <a:schemeClr val="tx1"/>
                          </a:solidFill>
                          <a:latin typeface="Arial" panose="020B0604020202020204" pitchFamily="34" charset="0"/>
                          <a:ea typeface="+mj-ea"/>
                          <a:cs typeface="Arial" panose="020B0604020202020204" pitchFamily="34" charset="0"/>
                        </a:rPr>
                        <a:t>TL</a:t>
                      </a:r>
                    </a:p>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800,00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0001"/>
                  </a:ext>
                </a:extLst>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a:solidFill>
                            <a:schemeClr val="tx1"/>
                          </a:solidFill>
                          <a:latin typeface="Arial" panose="020B0604020202020204" pitchFamily="34" charset="0"/>
                          <a:cs typeface="Arial" panose="020B0604020202020204" pitchFamily="34" charset="0"/>
                        </a:rPr>
                        <a:t>g)</a:t>
                      </a:r>
                      <a:r>
                        <a:rPr lang="tr-TR" sz="1200" b="0" kern="1200" baseline="0" dirty="0">
                          <a:solidFill>
                            <a:schemeClr val="tx1"/>
                          </a:solidFill>
                          <a:latin typeface="Arial" panose="020B0604020202020204" pitchFamily="34" charset="0"/>
                          <a:cs typeface="Arial" panose="020B0604020202020204" pitchFamily="34" charset="0"/>
                        </a:rPr>
                        <a:t> </a:t>
                      </a:r>
                      <a:r>
                        <a:rPr lang="tr-TR" sz="1200" b="0" kern="1200" dirty="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8.000,00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0002"/>
                  </a:ext>
                </a:extLst>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l)Yargılama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16.800,00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0004"/>
                  </a:ext>
                </a:extLst>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e) Mahkeme Harç ve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37.000,00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0005"/>
                  </a:ext>
                </a:extLst>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2019 </a:t>
                      </a:r>
                      <a:r>
                        <a:rPr lang="tr-TR" sz="1600" b="1" dirty="0">
                          <a:solidFill>
                            <a:schemeClr val="bg1"/>
                          </a:solidFill>
                        </a:rPr>
                        <a:t>Yılı Merkezi Yönetim Bütçe Kanunu E Cetveli </a:t>
                      </a:r>
                      <a:r>
                        <a:rPr lang="tr-TR" sz="1600" b="1" dirty="0" smtClean="0">
                          <a:solidFill>
                            <a:schemeClr val="bg1"/>
                          </a:solidFill>
                        </a:rPr>
                        <a:t>33.Md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6"/>
                  </a:ext>
                </a:extLst>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ş</a:t>
                      </a: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ğ</a:t>
                      </a:r>
                      <a:r>
                        <a:rPr lang="en-US" sz="1200" b="0" dirty="0" err="1">
                          <a:solidFill>
                            <a:schemeClr val="tx1"/>
                          </a:solidFill>
                          <a:latin typeface="Arial" panose="020B0604020202020204" pitchFamily="34" charset="0"/>
                          <a:cs typeface="Arial" panose="020B0604020202020204" pitchFamily="34" charset="0"/>
                        </a:rPr>
                        <a:t>ıda</a:t>
                      </a:r>
                      <a:r>
                        <a:rPr lang="tr-TR" sz="1200" b="0"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y</a:t>
                      </a:r>
                      <a:r>
                        <a:rPr lang="en-US" sz="1200" b="0" dirty="0" err="1">
                          <a:solidFill>
                            <a:schemeClr val="tx1"/>
                          </a:solidFill>
                          <a:latin typeface="Arial" panose="020B0604020202020204" pitchFamily="34" charset="0"/>
                          <a:cs typeface="Arial" panose="020B0604020202020204" pitchFamily="34" charset="0"/>
                        </a:rPr>
                        <a:t>er</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alan</a:t>
                      </a:r>
                      <a:r>
                        <a:rPr lang="en-US" sz="1200" b="0" dirty="0">
                          <a:solidFill>
                            <a:schemeClr val="tx1"/>
                          </a:solidFill>
                          <a:latin typeface="Arial" panose="020B0604020202020204" pitchFamily="34" charset="0"/>
                          <a:cs typeface="Arial" panose="020B0604020202020204" pitchFamily="34" charset="0"/>
                        </a:rPr>
                        <a:t> her </a:t>
                      </a:r>
                      <a:r>
                        <a:rPr lang="en-US" sz="1200" b="0" dirty="0" err="1">
                          <a:solidFill>
                            <a:schemeClr val="tx1"/>
                          </a:solidFill>
                          <a:latin typeface="Arial" panose="020B0604020202020204" pitchFamily="34" charset="0"/>
                          <a:cs typeface="Arial" panose="020B0604020202020204" pitchFamily="34" charset="0"/>
                        </a:rPr>
                        <a:t>bir</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alım</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için</a:t>
                      </a:r>
                      <a:r>
                        <a:rPr lang="en-US" sz="1200" b="0" dirty="0">
                          <a:solidFill>
                            <a:schemeClr val="tx1"/>
                          </a:solidFill>
                          <a:latin typeface="Arial" panose="020B0604020202020204" pitchFamily="34" charset="0"/>
                          <a:cs typeface="Arial" panose="020B0604020202020204" pitchFamily="34" charset="0"/>
                        </a:rPr>
                        <a:t>;</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 alımlarında </a:t>
                      </a:r>
                      <a:r>
                        <a:rPr lang="tr-TR" sz="1200" b="0" dirty="0">
                          <a:solidFill>
                            <a:schemeClr val="tx1"/>
                          </a:solidFill>
                          <a:latin typeface="Arial" panose="020B0604020202020204" pitchFamily="34" charset="0"/>
                          <a:cs typeface="Arial" panose="020B0604020202020204" pitchFamily="34" charset="0"/>
                        </a:rPr>
                        <a:t>25.000</a:t>
                      </a:r>
                      <a:r>
                        <a:rPr lang="pt-BR" sz="1200" b="0" dirty="0">
                          <a:solidFill>
                            <a:schemeClr val="tx1"/>
                          </a:solidFill>
                          <a:latin typeface="Arial" panose="020B0604020202020204" pitchFamily="34" charset="0"/>
                          <a:cs typeface="Arial" panose="020B0604020202020204" pitchFamily="34" charset="0"/>
                        </a:rPr>
                        <a:t>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a:solidFill>
                            <a:schemeClr val="tx1"/>
                          </a:solidFill>
                          <a:latin typeface="Arial" panose="020B0604020202020204" pitchFamily="34" charset="0"/>
                          <a:ea typeface="+mn-ea"/>
                          <a:cs typeface="Arial" panose="020B0604020202020204" pitchFamily="34" charset="0"/>
                        </a:rPr>
                        <a:t>Gayrimaddi</a:t>
                      </a:r>
                      <a:r>
                        <a:rPr lang="pt-BR" sz="1200" b="0" dirty="0">
                          <a:solidFill>
                            <a:schemeClr val="tx1"/>
                          </a:solidFill>
                          <a:latin typeface="Arial" panose="020B0604020202020204" pitchFamily="34" charset="0"/>
                          <a:cs typeface="Arial" panose="020B0604020202020204" pitchFamily="34" charset="0"/>
                        </a:rPr>
                        <a:t> hak alımlarında </a:t>
                      </a:r>
                      <a:r>
                        <a:rPr lang="tr-TR" sz="1200" b="0" dirty="0">
                          <a:solidFill>
                            <a:schemeClr val="tx1"/>
                          </a:solidFill>
                          <a:latin typeface="Arial" panose="020B0604020202020204" pitchFamily="34" charset="0"/>
                          <a:cs typeface="Arial" panose="020B0604020202020204" pitchFamily="34" charset="0"/>
                        </a:rPr>
                        <a:t>20</a:t>
                      </a:r>
                      <a:r>
                        <a:rPr lang="pt-BR" sz="1200" b="0" dirty="0">
                          <a:solidFill>
                            <a:schemeClr val="tx1"/>
                          </a:solidFill>
                          <a:latin typeface="Arial" panose="020B0604020202020204" pitchFamily="34" charset="0"/>
                          <a:cs typeface="Arial" panose="020B0604020202020204" pitchFamily="34" charset="0"/>
                        </a:rPr>
                        <a:t>.000 Türk Lirasına, </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malların bakım ve onarımlarında </a:t>
                      </a:r>
                      <a:r>
                        <a:rPr lang="tr-TR" sz="1200" b="0" dirty="0">
                          <a:solidFill>
                            <a:schemeClr val="tx1"/>
                          </a:solidFill>
                          <a:latin typeface="Arial" panose="020B0604020202020204" pitchFamily="34" charset="0"/>
                          <a:cs typeface="Arial" panose="020B0604020202020204" pitchFamily="34" charset="0"/>
                        </a:rPr>
                        <a:t>25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Gayrimenkullerin bakım ve onarımlarında </a:t>
                      </a:r>
                      <a:r>
                        <a:rPr lang="tr-TR" sz="1200" b="0" dirty="0">
                          <a:solidFill>
                            <a:schemeClr val="tx1"/>
                          </a:solidFill>
                          <a:latin typeface="Arial" panose="020B0604020202020204" pitchFamily="34" charset="0"/>
                          <a:cs typeface="Arial" panose="020B0604020202020204" pitchFamily="34" charset="0"/>
                        </a:rPr>
                        <a:t>55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a:solidFill>
                            <a:schemeClr val="tx1"/>
                          </a:solidFill>
                          <a:latin typeface="Arial" panose="020B0604020202020204" pitchFamily="34" charset="0"/>
                          <a:cs typeface="Arial" panose="020B0604020202020204" pitchFamily="34" charset="0"/>
                        </a:rPr>
                        <a:t> </a:t>
                      </a:r>
                      <a:r>
                        <a:rPr lang="pt-BR" sz="1200" b="0" dirty="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 xmlns:a16="http://schemas.microsoft.com/office/drawing/2014/main" val="10007"/>
                  </a:ext>
                </a:extLst>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2019 </a:t>
                      </a:r>
                      <a:r>
                        <a:rPr lang="tr-TR" sz="1600" b="1" dirty="0">
                          <a:solidFill>
                            <a:schemeClr val="bg1"/>
                          </a:solidFill>
                        </a:rPr>
                        <a:t>Yılı Merkezi Yönetim Bütçe Kanunu E Cetveli </a:t>
                      </a:r>
                      <a:r>
                        <a:rPr lang="tr-TR" sz="1600" b="1" dirty="0" smtClean="0">
                          <a:solidFill>
                            <a:schemeClr val="bg1"/>
                          </a:solidFill>
                        </a:rPr>
                        <a:t>46.Md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 xmlns:a16="http://schemas.microsoft.com/office/drawing/2014/main" val="10008"/>
                  </a:ext>
                </a:extLst>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b="0" kern="1200" dirty="0">
                          <a:solidFill>
                            <a:schemeClr val="tx1"/>
                          </a:solidFill>
                          <a:latin typeface="Arial" panose="020B0604020202020204" pitchFamily="34" charset="0"/>
                          <a:ea typeface="+mn-ea"/>
                          <a:cs typeface="Arial" panose="020B0604020202020204" pitchFamily="34" charset="0"/>
                        </a:rPr>
                        <a:t>Genel bütçe kapsamındaki kamu idareleri ile özel bütçeli idarelerin </a:t>
                      </a:r>
                      <a:r>
                        <a:rPr lang="tr-TR" sz="1200" b="0" kern="1200" dirty="0" smtClean="0">
                          <a:solidFill>
                            <a:schemeClr val="tx1"/>
                          </a:solidFill>
                          <a:latin typeface="Arial" panose="020B0604020202020204" pitchFamily="34" charset="0"/>
                          <a:ea typeface="+mn-ea"/>
                          <a:cs typeface="Arial" panose="020B0604020202020204" pitchFamily="34" charset="0"/>
                        </a:rPr>
                        <a:t>bütçelerin </a:t>
                      </a:r>
                      <a:r>
                        <a:rPr lang="tr-TR" sz="1200" b="0" kern="1200" dirty="0">
                          <a:solidFill>
                            <a:schemeClr val="tx1"/>
                          </a:solidFill>
                          <a:latin typeface="Arial" panose="020B0604020202020204" pitchFamily="34" charset="0"/>
                          <a:ea typeface="+mn-ea"/>
                          <a:cs typeface="Arial" panose="020B0604020202020204" pitchFamily="34" charset="0"/>
                        </a:rPr>
                        <a:t>“03.4.2.01-Beyiye Aidatları” ile “03.4.2.04-Mahkeme Harç ve Giderleri” ekonomik kodlarından yapılması gereken giderler, ödenek gönderme belgesi aranmaksızın muhasebe yetkilileri tarafından ödenir ve gerekli ödenek ilgili kurum tarafından Maliye Bakanlığı bütçesinin “12.01.31.00-01.1.2.66-1-09.9-Özellikli Giderleri Karşılama Ödeneği” tertibinden talep edilir.</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513359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05537133"/>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093021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62418029"/>
              </p:ext>
            </p:extLst>
          </p:nvPr>
        </p:nvGraphicFramePr>
        <p:xfrm>
          <a:off x="179512" y="188640"/>
          <a:ext cx="8784976" cy="628420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2019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a:t>
                      </a:r>
                      <a:r>
                        <a:rPr lang="tr-TR" sz="1400" b="0" i="0" u="none" strike="noStrike" baseline="0" dirty="0" smtClean="0">
                          <a:solidFill>
                            <a:srgbClr val="000000"/>
                          </a:solidFill>
                          <a:latin typeface="Arial" panose="020B0604020202020204" pitchFamily="34" charset="0"/>
                          <a:cs typeface="Arial" panose="020B0604020202020204" pitchFamily="34" charset="0"/>
                        </a:rPr>
                        <a:t>Hazine ve Maliye Bakanlığı ve bütçesinin </a:t>
                      </a:r>
                      <a:r>
                        <a:rPr lang="tr-TR" sz="1400" b="0" i="0" u="none" strike="noStrike" baseline="0" dirty="0" smtClean="0">
                          <a:solidFill>
                            <a:srgbClr val="000000"/>
                          </a:solidFill>
                          <a:latin typeface="Arial" panose="020B0604020202020204" pitchFamily="34" charset="0"/>
                          <a:cs typeface="Arial" panose="020B0604020202020204" pitchFamily="34" charset="0"/>
                        </a:rPr>
                        <a:t>12.01.31.00-01.1.2.00-1-09.1 tertibinde yer alan ödenekten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a:t>
                      </a:r>
                      <a:r>
                        <a:rPr lang="tr-TR" sz="1400" b="0" i="0" u="none" strike="noStrike" baseline="0" dirty="0" smtClean="0">
                          <a:solidFill>
                            <a:srgbClr val="000000"/>
                          </a:solidFill>
                          <a:latin typeface="Arial" panose="020B0604020202020204" pitchFamily="34" charset="0"/>
                          <a:cs typeface="Arial" panose="020B0604020202020204" pitchFamily="34" charset="0"/>
                        </a:rPr>
                        <a:t>Hazine ve Maliye </a:t>
                      </a:r>
                      <a:r>
                        <a:rPr lang="tr-TR" sz="1400" b="0" i="0" u="none" strike="noStrike" baseline="0" dirty="0" smtClean="0">
                          <a:solidFill>
                            <a:srgbClr val="000000"/>
                          </a:solidFill>
                          <a:latin typeface="Arial" panose="020B0604020202020204" pitchFamily="34" charset="0"/>
                          <a:cs typeface="Arial" panose="020B0604020202020204" pitchFamily="34" charset="0"/>
                        </a:rPr>
                        <a:t>Bakanlığı bütçesinin 12.01.31.00-01.1.2.00-1-09.6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Hazine ve Maliye </a:t>
                      </a:r>
                      <a:r>
                        <a:rPr lang="tr-TR" sz="1400" b="0" i="0" u="none" strike="noStrike" baseline="0" dirty="0" smtClean="0">
                          <a:solidFill>
                            <a:srgbClr val="000000"/>
                          </a:solidFill>
                          <a:latin typeface="Arial" panose="020B0604020202020204" pitchFamily="34" charset="0"/>
                          <a:cs typeface="Arial" panose="020B0604020202020204" pitchFamily="34" charset="0"/>
                        </a:rPr>
                        <a:t>Bakanlığı bütçesinin 12.01.31.00-01.1.2.00-1-09.3 tertibinde yer alan ödenekten, 2018 Yılı Programının Uygulanması, Koordinasyonu ve İzlenmesine Dair Karar esaslarına uyularak, 2018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Hazine ve Maliye </a:t>
                      </a:r>
                      <a:r>
                        <a:rPr lang="tr-TR" sz="1400" b="0" i="0" u="none" strike="noStrike" baseline="0" dirty="0" smtClean="0">
                          <a:solidFill>
                            <a:srgbClr val="000000"/>
                          </a:solidFill>
                          <a:latin typeface="Arial" panose="020B0604020202020204" pitchFamily="34" charset="0"/>
                          <a:cs typeface="Arial" panose="020B0604020202020204" pitchFamily="34" charset="0"/>
                        </a:rPr>
                        <a:t>Bakanlığı bütçesinin 12.01.31.00-01.1.2.00-1-09.5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 </a:t>
                      </a:r>
                      <a:r>
                        <a:rPr lang="tr-TR" sz="1400" b="0" i="0" u="none" strike="noStrike" baseline="0" dirty="0" smtClean="0">
                          <a:solidFill>
                            <a:srgbClr val="000000"/>
                          </a:solidFill>
                          <a:latin typeface="Arial" panose="020B0604020202020204" pitchFamily="34" charset="0"/>
                          <a:cs typeface="Arial" panose="020B0604020202020204" pitchFamily="34" charset="0"/>
                        </a:rPr>
                        <a:t>Cumhurbaşkanı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r>
                        <a:rPr lang="tr-TR" sz="1400" b="0" i="0" u="none" strike="noStrike" baseline="0" dirty="0" smtClean="0">
                          <a:solidFill>
                            <a:srgbClr val="000000"/>
                          </a:solidFill>
                          <a:latin typeface="Calibri"/>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48299227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963546814"/>
              </p:ext>
            </p:extLst>
          </p:nvPr>
        </p:nvGraphicFramePr>
        <p:xfrm>
          <a:off x="251520" y="54591"/>
          <a:ext cx="8784976" cy="5779042"/>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2019</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 Genel bütçe kapsamındaki kamu idareleri ile özel bütçeli idarelerin bütçelerinin “Personel Giderleri” ile “Sosyal Güvenlik Kurumlarına Devlet Primi Giderleri” tertiplerinde yer alan ödenekleri, </a:t>
                      </a:r>
                      <a:r>
                        <a:rPr lang="tr-TR" sz="1400" b="0" i="0" u="none" strike="noStrike" baseline="0" dirty="0" smtClean="0">
                          <a:solidFill>
                            <a:srgbClr val="000000"/>
                          </a:solidFill>
                          <a:latin typeface="Arial" panose="020B0604020202020204" pitchFamily="34" charset="0"/>
                          <a:cs typeface="Arial" panose="020B0604020202020204" pitchFamily="34" charset="0"/>
                        </a:rPr>
                        <a:t>Hazine ve Maliye </a:t>
                      </a:r>
                      <a:r>
                        <a:rPr lang="tr-TR" sz="1400" b="0" i="0" u="none" strike="noStrike" baseline="0" dirty="0" smtClean="0">
                          <a:solidFill>
                            <a:srgbClr val="000000"/>
                          </a:solidFill>
                          <a:latin typeface="Arial" panose="020B0604020202020204" pitchFamily="34" charset="0"/>
                          <a:cs typeface="Arial" panose="020B0604020202020204" pitchFamily="34" charset="0"/>
                        </a:rPr>
                        <a:t>Bakanlığı bütçesinin “Personel Giderlerini Karşılama Ödeneği” ile gerektiğinde “Yedek Ödenek” tertibine; diğer ekonomik kodlara ilişkin tertiplerde yer alan ödenekleri ise 5018 sayılı Kanunun 21 inci maddesinin üçüncü fıkrasında yer alan sınırlamalara tabi </a:t>
                      </a:r>
                      <a:r>
                        <a:rPr lang="tr-TR" sz="1400" b="0" i="0" u="none" strike="noStrike" baseline="0" dirty="0" smtClean="0">
                          <a:solidFill>
                            <a:srgbClr val="000000"/>
                          </a:solidFill>
                          <a:latin typeface="Arial" panose="020B0604020202020204" pitchFamily="34" charset="0"/>
                          <a:cs typeface="Arial" panose="020B0604020202020204" pitchFamily="34" charset="0"/>
                        </a:rPr>
                        <a:t>olmaksızın Hazine ve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“Yedek Ödenek” tertibine aktarmaya,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   </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b)</a:t>
                      </a:r>
                      <a:r>
                        <a:rPr kumimoji="0" lang="tr-TR" sz="1800" kern="1200" dirty="0" smtClean="0">
                          <a:solidFill>
                            <a:schemeClr val="dk1"/>
                          </a:solidFill>
                          <a:latin typeface="Arial" pitchFamily="34" charset="0"/>
                          <a:ea typeface="+mn-ea"/>
                          <a:cs typeface="Arial" pitchFamily="34" charset="0"/>
                        </a:rPr>
                        <a:t> </a:t>
                      </a:r>
                      <a:r>
                        <a:rPr kumimoji="0" lang="tr-TR" sz="1400" b="0" kern="1200" dirty="0" smtClean="0">
                          <a:solidFill>
                            <a:schemeClr val="dk1"/>
                          </a:solidFill>
                          <a:latin typeface="Arial" pitchFamily="34" charset="0"/>
                          <a:ea typeface="+mn-ea"/>
                          <a:cs typeface="Arial" pitchFamily="34" charset="0"/>
                        </a:rPr>
                        <a:t>Kamu idarelerinin yeniden teşkilatlanması sonucu, bütçe kanunlarının uygulanması ve kesin hesapların hazırlanması ile ilgili olarak gerekli görülen her türlü bütçe ve muhasebe işlemleri için gerekli düzenlemeleri yapmaya,</a:t>
                      </a:r>
                      <a:endParaRPr lang="tr-TR" sz="1400" b="0" i="0" u="none" strike="noStrike" baseline="0" dirty="0" smtClean="0">
                        <a:solidFill>
                          <a:srgbClr val="000000"/>
                        </a:solidFill>
                        <a:latin typeface="Arial" pitchFamily="34" charset="0"/>
                        <a:cs typeface="Arial"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itchFamily="34" charset="0"/>
                        <a:cs typeface="Arial"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sng" strike="noStrike" baseline="0" dirty="0" smtClean="0">
                          <a:solidFill>
                            <a:srgbClr val="000000"/>
                          </a:solidFill>
                          <a:latin typeface="Arial" panose="020B0604020202020204" pitchFamily="34" charset="0"/>
                          <a:cs typeface="Arial" panose="020B0604020202020204" pitchFamily="34" charset="0"/>
                        </a:rPr>
                        <a:t>Cumhurbaşkanı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algn="just"/>
                      <a:r>
                        <a:rPr kumimoji="0" lang="tr-TR" sz="1400" kern="1200" dirty="0" smtClean="0">
                          <a:solidFill>
                            <a:schemeClr val="dk1"/>
                          </a:solidFill>
                          <a:latin typeface="Arial" pitchFamily="34" charset="0"/>
                          <a:ea typeface="+mn-ea"/>
                          <a:cs typeface="Arial" pitchFamily="34" charset="0"/>
                        </a:rPr>
                        <a:t>(5) 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a:t>
                      </a:r>
                      <a:r>
                        <a:rPr kumimoji="0" lang="tr-TR" sz="1400" kern="1200" dirty="0" smtClean="0">
                          <a:solidFill>
                            <a:schemeClr val="dk1"/>
                          </a:solidFill>
                          <a:latin typeface="Arial" pitchFamily="34" charset="0"/>
                          <a:ea typeface="+mn-ea"/>
                          <a:cs typeface="Arial" pitchFamily="34" charset="0"/>
                        </a:rPr>
                        <a:t>Cumhurbaşkanlığınca belirlenecek </a:t>
                      </a:r>
                      <a:r>
                        <a:rPr kumimoji="0" lang="tr-TR" sz="1400" kern="1200" dirty="0" smtClean="0">
                          <a:solidFill>
                            <a:schemeClr val="dk1"/>
                          </a:solidFill>
                          <a:latin typeface="Arial" pitchFamily="34" charset="0"/>
                          <a:ea typeface="+mn-ea"/>
                          <a:cs typeface="Arial" pitchFamily="34" charset="0"/>
                        </a:rPr>
                        <a:t>usul ve esaslar çerçevesinde kamu idareleri yetkilidir. Hazine yardımı alan özel bütçeli idarelerin </a:t>
                      </a:r>
                      <a:r>
                        <a:rPr kumimoji="0" lang="tr-TR" sz="1400" kern="1200" dirty="0" smtClean="0">
                          <a:solidFill>
                            <a:schemeClr val="dk1"/>
                          </a:solidFill>
                          <a:latin typeface="Arial" pitchFamily="34" charset="0"/>
                          <a:ea typeface="+mn-ea"/>
                          <a:cs typeface="Arial" pitchFamily="34" charset="0"/>
                        </a:rPr>
                        <a:t>2018 </a:t>
                      </a:r>
                      <a:r>
                        <a:rPr kumimoji="0" lang="tr-TR" sz="1400" kern="1200" dirty="0" smtClean="0">
                          <a:solidFill>
                            <a:schemeClr val="dk1"/>
                          </a:solidFill>
                          <a:latin typeface="Arial" pitchFamily="34" charset="0"/>
                          <a:ea typeface="+mn-ea"/>
                          <a:cs typeface="Arial" pitchFamily="34" charset="0"/>
                        </a:rPr>
                        <a:t>yılında “06- Sermaye Giderleri” ve “07- Sermaye Transferleri” giderlerine finansman sağlamak üzere genel bütçe kapsamındaki kamu idareleri bütçelerinden tahakkuka bağlanan Hazine yardımlarının bu idarelerce kullanılmayan kısımları, </a:t>
                      </a:r>
                      <a:r>
                        <a:rPr kumimoji="0" lang="tr-TR" sz="1400" kern="1200" dirty="0" smtClean="0">
                          <a:solidFill>
                            <a:schemeClr val="dk1"/>
                          </a:solidFill>
                          <a:latin typeface="Arial" pitchFamily="34" charset="0"/>
                          <a:ea typeface="+mn-ea"/>
                          <a:cs typeface="Arial" pitchFamily="34" charset="0"/>
                        </a:rPr>
                        <a:t>2019 </a:t>
                      </a:r>
                      <a:r>
                        <a:rPr kumimoji="0" lang="tr-TR" sz="1400" kern="1200" dirty="0" smtClean="0">
                          <a:solidFill>
                            <a:schemeClr val="dk1"/>
                          </a:solidFill>
                          <a:latin typeface="Arial" pitchFamily="34" charset="0"/>
                          <a:ea typeface="+mn-ea"/>
                          <a:cs typeface="Arial" pitchFamily="34" charset="0"/>
                        </a:rPr>
                        <a:t>Yılı Programının Uygulanması, Koordinasyonu ve İzlenmesine Dair Karara uygun olarak mevcut veya yeni projelerin ödenek ihtiyacının karşılanmasında kullanılır.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519190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6529</TotalTime>
  <Words>15978</Words>
  <Application>Microsoft Office PowerPoint</Application>
  <PresentationFormat>Ekran Gösterisi (4:3)</PresentationFormat>
  <Paragraphs>1581</Paragraphs>
  <Slides>104</Slides>
  <Notes>1</Notes>
  <HiddenSlides>0</HiddenSlides>
  <MMClips>0</MMClips>
  <ScaleCrop>false</ScaleCrop>
  <HeadingPairs>
    <vt:vector size="4" baseType="variant">
      <vt:variant>
        <vt:lpstr>Tema</vt:lpstr>
      </vt:variant>
      <vt:variant>
        <vt:i4>1</vt:i4>
      </vt:variant>
      <vt:variant>
        <vt:lpstr>Slayt Başlıkları</vt:lpstr>
      </vt:variant>
      <vt:variant>
        <vt:i4>104</vt:i4>
      </vt:variant>
    </vt:vector>
  </HeadingPairs>
  <TitlesOfParts>
    <vt:vector size="105" baseType="lpstr">
      <vt:lpstr>1_Akış</vt:lpstr>
      <vt:lpstr>2019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yildiz strateji</cp:lastModifiedBy>
  <cp:revision>541</cp:revision>
  <cp:lastPrinted>2015-01-30T13:02:47Z</cp:lastPrinted>
  <dcterms:created xsi:type="dcterms:W3CDTF">2014-02-06T15:53:58Z</dcterms:created>
  <dcterms:modified xsi:type="dcterms:W3CDTF">2019-09-09T10:41:41Z</dcterms:modified>
</cp:coreProperties>
</file>